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256" r:id="rId2"/>
    <p:sldId id="349" r:id="rId3"/>
    <p:sldId id="552" r:id="rId4"/>
    <p:sldId id="468" r:id="rId5"/>
    <p:sldId id="462" r:id="rId6"/>
    <p:sldId id="515" r:id="rId7"/>
    <p:sldId id="544" r:id="rId8"/>
    <p:sldId id="498" r:id="rId9"/>
    <p:sldId id="470" r:id="rId10"/>
    <p:sldId id="547" r:id="rId11"/>
    <p:sldId id="521" r:id="rId12"/>
    <p:sldId id="538" r:id="rId13"/>
    <p:sldId id="549" r:id="rId14"/>
    <p:sldId id="550" r:id="rId15"/>
    <p:sldId id="551" r:id="rId16"/>
    <p:sldId id="548" r:id="rId17"/>
    <p:sldId id="495" r:id="rId18"/>
    <p:sldId id="496" r:id="rId19"/>
    <p:sldId id="542" r:id="rId20"/>
    <p:sldId id="543" r:id="rId21"/>
    <p:sldId id="501" r:id="rId22"/>
    <p:sldId id="506" r:id="rId23"/>
    <p:sldId id="539" r:id="rId24"/>
    <p:sldId id="554" r:id="rId25"/>
    <p:sldId id="500" r:id="rId26"/>
    <p:sldId id="507" r:id="rId27"/>
    <p:sldId id="513" r:id="rId28"/>
    <p:sldId id="540" r:id="rId29"/>
    <p:sldId id="502" r:id="rId30"/>
    <p:sldId id="503" r:id="rId31"/>
    <p:sldId id="534" r:id="rId32"/>
    <p:sldId id="545" r:id="rId33"/>
    <p:sldId id="541" r:id="rId34"/>
    <p:sldId id="518" r:id="rId35"/>
    <p:sldId id="519" r:id="rId36"/>
    <p:sldId id="520" r:id="rId37"/>
    <p:sldId id="556" r:id="rId38"/>
    <p:sldId id="557" r:id="rId39"/>
    <p:sldId id="531" r:id="rId40"/>
    <p:sldId id="558" r:id="rId41"/>
    <p:sldId id="559" r:id="rId42"/>
    <p:sldId id="528" r:id="rId43"/>
    <p:sldId id="530" r:id="rId44"/>
    <p:sldId id="532" r:id="rId45"/>
    <p:sldId id="529" r:id="rId46"/>
    <p:sldId id="555" r:id="rId47"/>
    <p:sldId id="524" r:id="rId48"/>
    <p:sldId id="525" r:id="rId49"/>
    <p:sldId id="526" r:id="rId50"/>
    <p:sldId id="527" r:id="rId51"/>
    <p:sldId id="533" r:id="rId52"/>
    <p:sldId id="535" r:id="rId53"/>
    <p:sldId id="561" r:id="rId54"/>
    <p:sldId id="560" r:id="rId55"/>
    <p:sldId id="536" r:id="rId56"/>
    <p:sldId id="565" r:id="rId57"/>
    <p:sldId id="562" r:id="rId58"/>
    <p:sldId id="537" r:id="rId59"/>
    <p:sldId id="567" r:id="rId60"/>
    <p:sldId id="566" r:id="rId61"/>
    <p:sldId id="553" r:id="rId62"/>
    <p:sldId id="563" r:id="rId63"/>
    <p:sldId id="568" r:id="rId64"/>
    <p:sldId id="334" r:id="rId65"/>
  </p:sldIdLst>
  <p:sldSz cx="12192000" cy="6858000"/>
  <p:notesSz cx="6400800" cy="11731625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lusáček Jan (182612)" initials="KJ(" lastIdx="2" clrIdx="0">
    <p:extLst>
      <p:ext uri="{19B8F6BF-5375-455C-9EA6-DF929625EA0E}">
        <p15:presenceInfo xmlns:p15="http://schemas.microsoft.com/office/powerpoint/2012/main" userId="S-1-5-21-546422552-2428114210-2470530367-10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2D3C"/>
    <a:srgbClr val="32D2A0"/>
    <a:srgbClr val="50D8AE"/>
    <a:srgbClr val="87BF61"/>
    <a:srgbClr val="008000"/>
    <a:srgbClr val="D6A300"/>
    <a:srgbClr val="FFFF00"/>
    <a:srgbClr val="FF0000"/>
    <a:srgbClr val="D70B3B"/>
    <a:srgbClr val="6FAC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Světlý styl 3 – zvýraznění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Světlý styl 1 – zvýraznění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404" autoAdjust="0"/>
  </p:normalViewPr>
  <p:slideViewPr>
    <p:cSldViewPr snapToGrid="0">
      <p:cViewPr varScale="1">
        <p:scale>
          <a:sx n="106" d="100"/>
          <a:sy n="106" d="100"/>
        </p:scale>
        <p:origin x="79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commentAuthors" Target="commentAuthors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774203" cy="588684"/>
          </a:xfrm>
          <a:prstGeom prst="rect">
            <a:avLst/>
          </a:prstGeom>
        </p:spPr>
        <p:txBody>
          <a:bodyPr vert="horz" lIns="75537" tIns="37769" rIns="75537" bIns="37769" rtlCol="0"/>
          <a:lstStyle>
            <a:lvl1pPr algn="l">
              <a:defRPr sz="9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625292" y="2"/>
            <a:ext cx="2774203" cy="588684"/>
          </a:xfrm>
          <a:prstGeom prst="rect">
            <a:avLst/>
          </a:prstGeom>
        </p:spPr>
        <p:txBody>
          <a:bodyPr vert="horz" lIns="75537" tIns="37769" rIns="75537" bIns="37769" rtlCol="0"/>
          <a:lstStyle>
            <a:lvl1pPr algn="r">
              <a:defRPr sz="900"/>
            </a:lvl1pPr>
          </a:lstStyle>
          <a:p>
            <a:fld id="{15858490-63A0-4AA8-9E3C-4027658F51AE}" type="datetimeFigureOut">
              <a:rPr lang="cs-CZ" smtClean="0"/>
              <a:t>08.07.2022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2" y="11142943"/>
            <a:ext cx="2774203" cy="588684"/>
          </a:xfrm>
          <a:prstGeom prst="rect">
            <a:avLst/>
          </a:prstGeom>
        </p:spPr>
        <p:txBody>
          <a:bodyPr vert="horz" lIns="75537" tIns="37769" rIns="75537" bIns="37769" rtlCol="0" anchor="b"/>
          <a:lstStyle>
            <a:lvl1pPr algn="l">
              <a:defRPr sz="9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625292" y="11142943"/>
            <a:ext cx="2774203" cy="588684"/>
          </a:xfrm>
          <a:prstGeom prst="rect">
            <a:avLst/>
          </a:prstGeom>
        </p:spPr>
        <p:txBody>
          <a:bodyPr vert="horz" lIns="75537" tIns="37769" rIns="75537" bIns="37769" rtlCol="0" anchor="b"/>
          <a:lstStyle>
            <a:lvl1pPr algn="r">
              <a:defRPr sz="900"/>
            </a:lvl1pPr>
          </a:lstStyle>
          <a:p>
            <a:fld id="{E80DD5B5-68C7-4F1C-8FB6-BC72988036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86819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774062" cy="587856"/>
          </a:xfrm>
          <a:prstGeom prst="rect">
            <a:avLst/>
          </a:prstGeom>
        </p:spPr>
        <p:txBody>
          <a:bodyPr vert="horz" lIns="95624" tIns="47811" rIns="95624" bIns="47811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625309" y="2"/>
            <a:ext cx="2774062" cy="587856"/>
          </a:xfrm>
          <a:prstGeom prst="rect">
            <a:avLst/>
          </a:prstGeom>
        </p:spPr>
        <p:txBody>
          <a:bodyPr vert="horz" lIns="95624" tIns="47811" rIns="95624" bIns="47811" rtlCol="0"/>
          <a:lstStyle>
            <a:lvl1pPr algn="r">
              <a:defRPr sz="1200"/>
            </a:lvl1pPr>
          </a:lstStyle>
          <a:p>
            <a:fld id="{2E804A51-D0EE-4198-8662-4123C90A8FEA}" type="datetimeFigureOut">
              <a:rPr lang="cs-CZ" smtClean="0"/>
              <a:t>08.07.2022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-317500" y="1466850"/>
            <a:ext cx="7035800" cy="3959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24" tIns="47811" rIns="95624" bIns="47811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39508" y="5645596"/>
            <a:ext cx="5121785" cy="4619122"/>
          </a:xfrm>
          <a:prstGeom prst="rect">
            <a:avLst/>
          </a:prstGeom>
        </p:spPr>
        <p:txBody>
          <a:bodyPr vert="horz" lIns="95624" tIns="47811" rIns="95624" bIns="47811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11143771"/>
            <a:ext cx="2774062" cy="587854"/>
          </a:xfrm>
          <a:prstGeom prst="rect">
            <a:avLst/>
          </a:prstGeom>
        </p:spPr>
        <p:txBody>
          <a:bodyPr vert="horz" lIns="95624" tIns="47811" rIns="95624" bIns="47811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625309" y="11143771"/>
            <a:ext cx="2774062" cy="587854"/>
          </a:xfrm>
          <a:prstGeom prst="rect">
            <a:avLst/>
          </a:prstGeom>
        </p:spPr>
        <p:txBody>
          <a:bodyPr vert="horz" lIns="95624" tIns="47811" rIns="95624" bIns="47811" rtlCol="0" anchor="b"/>
          <a:lstStyle>
            <a:lvl1pPr algn="r">
              <a:defRPr sz="1200"/>
            </a:lvl1pPr>
          </a:lstStyle>
          <a:p>
            <a:fld id="{C07870AF-61C1-4AD5-A2AE-03270FB51A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1757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90681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11945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REFERENCNI DIAGRAM: LETO x ZIMA x PŘECH. OBDOBÍ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77783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144443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75222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61471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REFERENCNI DIAGRAM: LETO x ZIMA x PŘECH. OBDOBÍ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48086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14648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36937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54083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3456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57137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77238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83024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75002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15473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7925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044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44466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56544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1532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9026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807512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99118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218017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289352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32029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76198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942662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36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654249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37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236604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38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267364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39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52114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936019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40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09429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41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163604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42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401376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43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4484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44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24899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45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389035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46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054867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47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394349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48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079786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49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32167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619765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50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90033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51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954306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52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156680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53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158245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54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526392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55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526876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56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229339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57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119767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58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173043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59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4220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3712355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60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392777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61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969757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62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428737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63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043777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64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26792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0680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05525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REFERENCNI DIAGRAM: LETO x ZIMA x PŘECH. OBDOBÍ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390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00978AD-3EE9-4905-91EA-AA00685224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437079C4-DED9-43B2-A6AE-677C13CC3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1" indent="0" algn="ctr">
              <a:buNone/>
              <a:defRPr sz="2000"/>
            </a:lvl2pPr>
            <a:lvl3pPr marL="914423" indent="0" algn="ctr">
              <a:buNone/>
              <a:defRPr sz="1801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9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1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EE85C7C-661A-4172-8FC9-1331FC695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8696C-75A2-4AA4-B762-3006578E3BCE}" type="datetime1">
              <a:rPr lang="cs-CZ" smtClean="0"/>
              <a:t>08.07.2022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97C9144-7AB3-4313-8F4B-44C2BC7A1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8044965-4370-4F47-BC48-FFFF86F98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349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2ED4C6D-C5EB-48FC-B746-5AC07DB83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25F3AE64-F792-475C-B79A-E535D803E0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55CD447-CE0A-4274-AF9E-DF6D5386E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8C94D-BA70-4A91-9D34-3D751D9535DA}" type="datetime1">
              <a:rPr lang="cs-CZ" smtClean="0"/>
              <a:t>08.07.2022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BA85C40-E640-4031-BC85-1A7C0FB20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E7081C7-8E8B-44C7-9DED-04820BF2F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067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61CA51BC-C5FF-4200-8005-4ECE8B4DE2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A3B7B1CB-8A29-4818-95F4-58AF97E7D4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966D181-868B-471B-8466-0A78775D3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E8424-F30F-4A68-B67C-E0FE56E1A632}" type="datetime1">
              <a:rPr lang="cs-CZ" smtClean="0"/>
              <a:t>08.07.2022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5C16F88-D911-48B8-9A33-D6773E552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CBC8890-64E9-43D5-88C1-3E34B737E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611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8C8E24F-4554-477E-8A3B-EB06DB5F5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DAA410A-C131-4F75-92E5-9F47A27D94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CA9AF53-F43F-4DF5-B675-2745DDB82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005A4-4796-4EB3-8D86-98240D7B39B9}" type="datetime1">
              <a:rPr lang="cs-CZ" smtClean="0"/>
              <a:t>08.07.2022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5AF8914-8088-43DB-B6A9-07E81BCE3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DFEBFF9-CFE7-4180-9491-33F5407F2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58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147EC26-98B5-4D19-81CE-32023BAD40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59DB4245-C53F-4C91-BC5B-F63DB4BC6A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3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50D6283-802C-4000-AEA6-0D2C16B37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2D86B-BB06-4AF0-BBD2-EB81E0D19EAA}" type="datetime1">
              <a:rPr lang="cs-CZ" smtClean="0"/>
              <a:t>08.07.2022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EF271A1-D54C-492A-B7E9-4A96DE564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9738DB9-189F-4B34-9145-7DF280C6A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513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71E0FDB-12DA-4FBD-BA7E-B3CC9176A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416E817-83F0-47A2-B070-32F91430C6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1472C4F-9D0B-42E2-8432-2C2AF2A281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089152BB-9DA1-4468-8845-F084E9D5D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80531-DB2A-4BD6-960C-2F337C0A944E}" type="datetime1">
              <a:rPr lang="cs-CZ" smtClean="0"/>
              <a:t>08.07.2022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9AA9FE60-51D2-4C75-BCC8-B9438A63F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8B89B30A-6E52-4B1A-A821-35B6080A8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436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70BE6CD-53C0-4B4D-A62C-83D3D2AD5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E10EB165-3BCC-4D57-8757-E8484FF949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AA0E984-616F-4320-948B-33338B1464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C19F5A11-94BA-44FF-93BC-7C3EF9D5BE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2E429725-91EC-4216-A691-E048D10D2E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FC13D534-E1BE-45D9-AC6E-C983B23E9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735B2-EE42-45DC-8531-237C27536683}" type="datetime1">
              <a:rPr lang="cs-CZ" smtClean="0"/>
              <a:t>08.07.2022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2DD57FBA-59AD-4D99-8E78-6A795CD63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CE916B54-E671-474A-AF2A-57DCB3E48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419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A55BAE1-0601-4A76-A010-AE6AB00DD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141355B5-B78B-4821-928E-A8B091514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45401-6F99-47A0-99A0-D81608994776}" type="datetime1">
              <a:rPr lang="cs-CZ" smtClean="0"/>
              <a:t>08.07.2022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E17DAF21-4246-4AC7-BBA1-B3F2D61F7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0F449C49-341A-4349-8AA9-1981EE6BF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035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CBDED993-1884-480A-9D51-CFA36D7FC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B3D92-6E3C-4B10-82B5-0975125D7FAF}" type="datetime1">
              <a:rPr lang="cs-CZ" smtClean="0"/>
              <a:t>08.07.2022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C5093614-6231-46BB-AB44-BD5F0F149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7A2BB61-421B-4987-98AB-3D7E760CE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1262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711336C-1013-43C6-9063-E76C79C68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57159C7-1309-42B5-A95A-0A6D2BFFC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970584B-C47C-44FE-A88E-169C0ED637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343FF0B-61CB-4D06-BD4C-BC1F20E80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CBE60-D0A1-45A7-9D81-214133AE7F55}" type="datetime1">
              <a:rPr lang="cs-CZ" smtClean="0"/>
              <a:t>08.07.2022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5F1A3886-C622-49F0-844B-94F669923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BF3AB354-C412-4C2A-BD1F-B7A9F6E02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364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A21873-D25C-4F1F-8A39-AF32BF8D6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D058BE85-43A6-4475-8D3D-8C40952AAF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1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4608DD76-7EE8-4C33-AE6B-333C19C9A0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F60AEBA-5A0D-4BE9-A8B2-0C3FD3EFA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B9A28-E0C3-4AE1-B7AF-FA51B0F2797F}" type="datetime1">
              <a:rPr lang="cs-CZ" smtClean="0"/>
              <a:t>08.07.2022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D4488E4-7B74-4637-A43E-321748640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BF95AFD-4977-4892-BEC9-7EA8605EE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439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54E9BEF0-33B4-48C5-8317-763EE21D6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AB3C5FE-14EC-4A94-843D-7B19A4BB3C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C44696B-4D73-407A-800A-1544839933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6AB12-51EC-4C75-9AE6-50A3D19E1BEE}" type="datetime1">
              <a:rPr lang="cs-CZ" smtClean="0"/>
              <a:t>08.07.2022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3628D36-98FF-4CDB-AE31-EE235B88DF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0B576C3-256D-43C3-A4EF-8FED92E58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996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hdr="0" ftr="0" dt="0"/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9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1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02EC6BDA-1A54-42A1-8CE2-41F8A08C0314}"/>
              </a:ext>
            </a:extLst>
          </p:cNvPr>
          <p:cNvSpPr/>
          <p:nvPr/>
        </p:nvSpPr>
        <p:spPr>
          <a:xfrm>
            <a:off x="9502077" y="6244601"/>
            <a:ext cx="24008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/>
            <a:r>
              <a:rPr lang="cs-CZ" altLang="cs-CZ" sz="1600" dirty="0">
                <a:solidFill>
                  <a:srgbClr val="232D3C"/>
                </a:solidFill>
                <a:latin typeface="Montserrat" panose="00000500000000000000" pitchFamily="50" charset="-18"/>
              </a:rPr>
              <a:t>20.06. 2022 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2DF0807B-DFFE-44CF-A5EE-17BAF87CFAF4}"/>
              </a:ext>
            </a:extLst>
          </p:cNvPr>
          <p:cNvSpPr txBox="1"/>
          <p:nvPr/>
        </p:nvSpPr>
        <p:spPr>
          <a:xfrm>
            <a:off x="235032" y="6229213"/>
            <a:ext cx="6094562" cy="3694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cs-CZ" altLang="cs-CZ" sz="1801" dirty="0">
                <a:solidFill>
                  <a:srgbClr val="232D3C"/>
                </a:solidFill>
                <a:latin typeface="Montserrat" panose="00000500000000000000" pitchFamily="50" charset="-18"/>
              </a:rPr>
              <a:t>CEVRE Consultants s.r.o.</a:t>
            </a: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1C5B59DD-9B1C-411F-9EB2-2C9A95975208}"/>
              </a:ext>
            </a:extLst>
          </p:cNvPr>
          <p:cNvSpPr/>
          <p:nvPr/>
        </p:nvSpPr>
        <p:spPr>
          <a:xfrm>
            <a:off x="1055080" y="2931745"/>
            <a:ext cx="10549027" cy="3038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altLang="cs-CZ" sz="4000" dirty="0">
                <a:solidFill>
                  <a:srgbClr val="232D3C"/>
                </a:solidFill>
                <a:latin typeface="Montserrat" panose="00000500000000000000" pitchFamily="50" charset="-18"/>
              </a:rPr>
              <a:t>Studie proveditelnosti OZE</a:t>
            </a:r>
          </a:p>
          <a:p>
            <a:pPr algn="ctr">
              <a:lnSpc>
                <a:spcPct val="150000"/>
              </a:lnSpc>
            </a:pPr>
            <a:r>
              <a:rPr lang="en-US" altLang="cs-CZ" sz="3500" b="1" dirty="0">
                <a:solidFill>
                  <a:srgbClr val="232D3C"/>
                </a:solidFill>
                <a:latin typeface="Montserrat" panose="00000500000000000000" pitchFamily="50" charset="-18"/>
              </a:rPr>
              <a:t>Nemocnice V</a:t>
            </a:r>
            <a:r>
              <a:rPr lang="cs-CZ" altLang="cs-CZ" sz="3500" b="1" dirty="0">
                <a:solidFill>
                  <a:srgbClr val="232D3C"/>
                </a:solidFill>
                <a:latin typeface="Montserrat" panose="00000500000000000000" pitchFamily="50" charset="-18"/>
              </a:rPr>
              <a:t>yškov</a:t>
            </a:r>
          </a:p>
          <a:p>
            <a:pPr algn="ctr">
              <a:lnSpc>
                <a:spcPct val="150000"/>
              </a:lnSpc>
            </a:pPr>
            <a:br>
              <a:rPr lang="cs-CZ" altLang="cs-CZ" sz="3500" b="1" dirty="0">
                <a:solidFill>
                  <a:srgbClr val="232D3C"/>
                </a:solidFill>
                <a:latin typeface="Montserrat" panose="00000500000000000000" pitchFamily="50" charset="-18"/>
              </a:rPr>
            </a:b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92EE2808-DBB7-3015-8006-0F5BC0C8E4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5593" y="446975"/>
            <a:ext cx="2268000" cy="2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18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10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6"/>
            <a:ext cx="10869807" cy="5615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TRVALÁ HODINOVÁ SPOTŘEBA, RESP. ODEBÍRANÝ VÝKON </a:t>
            </a: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(179 kW) </a:t>
            </a: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JE URČEN JAKO PRŮMĚRNÉ ZATÍŽENÍ, KTERÉ BYLO NAMĚŘENO V 95 % ČASU V ROCE 2019 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MAXIMÁLNÍ ODBĚRY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(RANNÍ ŠPIČKY KOLEM 500 kW)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SEZÓNNOST: V ZIMĚ A LÉTĚ JE VĚTŠÍ SPOTŘEBA ELEKTŘINY (V ZIMĚ PŘITÁPĚNÍ A VYŠŠÍ OSVĚTLENÍ, V LÉTĚ CHLAZENÍ)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TÝDENNÍ VÝKYVY: O VÍKENDECH JE MENŠÍ ZATÍŽENÍ NEŽ V PRŮBĚHU TÝDNE – CHYBÍ VÝRAZNÁ DENNÍ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ŠPIČKA CCA OD 6. - 16. HODINY</a:t>
            </a:r>
          </a:p>
        </p:txBody>
      </p:sp>
    </p:spTree>
    <p:extLst>
      <p:ext uri="{BB962C8B-B14F-4D97-AF65-F5344CB8AC3E}">
        <p14:creationId xmlns:p14="http://schemas.microsoft.com/office/powerpoint/2010/main" val="421935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MĚŘENÍ POMĚRU ODBĚRU V RÁMCI MDO / DO 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11</a:t>
            </a:fld>
            <a:endParaRPr lang="cs-CZ"/>
          </a:p>
        </p:txBody>
      </p:sp>
      <p:sp>
        <p:nvSpPr>
          <p:cNvPr id="9" name="Zástupný symbol pro obsah 2">
            <a:extLst>
              <a:ext uri="{FF2B5EF4-FFF2-40B4-BE49-F238E27FC236}">
                <a16:creationId xmlns:a16="http://schemas.microsoft.com/office/drawing/2014/main" id="{FEDD4F2A-BDE5-F3A9-62E7-9C69047712BB}"/>
              </a:ext>
            </a:extLst>
          </p:cNvPr>
          <p:cNvSpPr>
            <a:spLocks/>
          </p:cNvSpPr>
          <p:nvPr/>
        </p:nvSpPr>
        <p:spPr bwMode="auto">
          <a:xfrm>
            <a:off x="994593" y="615636"/>
            <a:ext cx="10869807" cy="150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BYLY PROVEDENY DENNÍ ODEČTY STAVY ELEKTROMĚRŮ MDO/DO V RÁMCI VSTUPNÍ ROZVODNY, MEZI DNY 8.4. – 19.4. 2022</a:t>
            </a: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C6BC58F4-D482-2ECD-C681-F555BD98D9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0235" y="2157412"/>
            <a:ext cx="3810000" cy="2543175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9C6CD003-45B0-A39E-6A58-1CFB336780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7764" y="2157411"/>
            <a:ext cx="3810000" cy="2543175"/>
          </a:xfrm>
          <a:prstGeom prst="rect">
            <a:avLst/>
          </a:prstGeom>
        </p:spPr>
      </p:pic>
      <p:sp>
        <p:nvSpPr>
          <p:cNvPr id="13" name="Zástupný symbol pro obsah 2">
            <a:extLst>
              <a:ext uri="{FF2B5EF4-FFF2-40B4-BE49-F238E27FC236}">
                <a16:creationId xmlns:a16="http://schemas.microsoft.com/office/drawing/2014/main" id="{B5008179-2D5E-D5FA-69EF-BDDB43DBD98D}"/>
              </a:ext>
            </a:extLst>
          </p:cNvPr>
          <p:cNvSpPr>
            <a:spLocks/>
          </p:cNvSpPr>
          <p:nvPr/>
        </p:nvSpPr>
        <p:spPr bwMode="auto">
          <a:xfrm>
            <a:off x="994592" y="4493419"/>
            <a:ext cx="10869807" cy="211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POMĚR ODBĚRU ELEKTŘINY MEZI </a:t>
            </a: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MDO / DO </a:t>
            </a: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BYL V TOMTO OBDOBÍ 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				            </a:t>
            </a:r>
            <a:r>
              <a:rPr lang="cs-CZ" altLang="cs-CZ" sz="24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cca 55 / 45 %</a:t>
            </a: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42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12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MEZI DNY 8.4. – 19.4. 2022 BYLO PROVEDENO ORIENTAČNÍ MĚŘENÍ SPOTŘEBY NA SBĚRNICI DO A MDO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SPOTŘEBA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MDO / DO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 BYLA V POMĚRU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55 / 45 %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TO ODPOVÍDÁ NÁVRHOVÉMU ZATÍŽENÍ VYPLÝVAJÍCÍ Z DOKUMENTACE JEDNOTLIVÝCH BUDOV</a:t>
            </a: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Z HLEDISKA VYUŽITELNOSTI ELEKTŘINY TO ZNAMENÁ MÍRNĚ VYŠŠÍ ZTRÁTY V ROZVODECH, PROTOŽE JE PŘEDPOKLAD, ŽE FVE BUDE ZAPOJENA PRIMÁRNĚ DO OKRUHŮ MDO A PŘETOKY Z OKRUHŮ MDO „PŘETEČOU“ PŘES OBĚ TRAFA DO OKRUHŮ DO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b="1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b="1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5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5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lvl="1" indent="0" algn="just">
              <a:lnSpc>
                <a:spcPct val="150000"/>
              </a:lnSpc>
              <a:spcBef>
                <a:spcPct val="20000"/>
              </a:spcBef>
            </a:pPr>
            <a:endParaRPr lang="cs-CZ" altLang="cs-CZ" sz="1500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33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PRŮBĚHY SPOTŘEB </a:t>
            </a:r>
            <a:r>
              <a:rPr lang="cs-CZ" altLang="cs-CZ" sz="2400" dirty="0">
                <a:solidFill>
                  <a:srgbClr val="32D2A0"/>
                </a:solidFill>
                <a:latin typeface="Montserrat" panose="00000500000000000000" pitchFamily="50" charset="-18"/>
              </a:rPr>
              <a:t>ELEKTŘINY (</a:t>
            </a:r>
            <a:r>
              <a:rPr lang="cs-CZ" altLang="cs-CZ" sz="2400" b="1" dirty="0">
                <a:solidFill>
                  <a:srgbClr val="32D2A0"/>
                </a:solidFill>
                <a:latin typeface="Montserrat" panose="00000500000000000000" pitchFamily="50" charset="-18"/>
              </a:rPr>
              <a:t>MODELACE SPOTŘEBY</a:t>
            </a:r>
            <a:r>
              <a:rPr lang="cs-CZ" altLang="cs-CZ" sz="2400" dirty="0">
                <a:solidFill>
                  <a:srgbClr val="32D2A0"/>
                </a:solidFill>
                <a:latin typeface="Montserrat" panose="00000500000000000000" pitchFamily="50" charset="-18"/>
              </a:rPr>
              <a:t>)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77722" y="1052128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13</a:t>
            </a:fld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A41EEE70-7E84-82DA-BFBF-6860E62CC4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6237" y="2538295"/>
            <a:ext cx="4721552" cy="3268414"/>
          </a:xfrm>
          <a:prstGeom prst="rect">
            <a:avLst/>
          </a:prstGeom>
        </p:spPr>
      </p:pic>
      <p:sp>
        <p:nvSpPr>
          <p:cNvPr id="20" name="Zástupný symbol pro obsah 2">
            <a:extLst>
              <a:ext uri="{FF2B5EF4-FFF2-40B4-BE49-F238E27FC236}">
                <a16:creationId xmlns:a16="http://schemas.microsoft.com/office/drawing/2014/main" id="{BEEF7DAF-A28E-14C2-0D85-30B0E11EE2A4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JE SCHVÁLENA VÝSTAVBA NOVÉ BUDOVY MAGNETICKÉ REZONANCE, JEJÍŽ BUDOUCÍ SPOTŘEBU ELEKTŘINY JE VHODNÉ ZAHRNOUT DO VÝPOČTŮ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3400A817-5E3C-EC80-A1DC-37F32A3383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3112" y="2538295"/>
            <a:ext cx="4567875" cy="3238952"/>
          </a:xfrm>
          <a:prstGeom prst="rect">
            <a:avLst/>
          </a:prstGeom>
        </p:spPr>
      </p:pic>
      <p:sp>
        <p:nvSpPr>
          <p:cNvPr id="21" name="Obdélník 20">
            <a:extLst>
              <a:ext uri="{FF2B5EF4-FFF2-40B4-BE49-F238E27FC236}">
                <a16:creationId xmlns:a16="http://schemas.microsoft.com/office/drawing/2014/main" id="{214E0248-810F-A80D-ABC7-5A4FB8BA3ACA}"/>
              </a:ext>
            </a:extLst>
          </p:cNvPr>
          <p:cNvSpPr/>
          <p:nvPr/>
        </p:nvSpPr>
        <p:spPr>
          <a:xfrm>
            <a:off x="2933350" y="4480655"/>
            <a:ext cx="398326" cy="453483"/>
          </a:xfrm>
          <a:prstGeom prst="rect">
            <a:avLst/>
          </a:prstGeom>
          <a:noFill/>
          <a:ln w="38100">
            <a:solidFill>
              <a:srgbClr val="32D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>
            <a:extLst>
              <a:ext uri="{FF2B5EF4-FFF2-40B4-BE49-F238E27FC236}">
                <a16:creationId xmlns:a16="http://schemas.microsoft.com/office/drawing/2014/main" id="{1FBE2E9B-B799-70BC-5750-23BF2B49E779}"/>
              </a:ext>
            </a:extLst>
          </p:cNvPr>
          <p:cNvSpPr/>
          <p:nvPr/>
        </p:nvSpPr>
        <p:spPr>
          <a:xfrm>
            <a:off x="7525367" y="3535382"/>
            <a:ext cx="1012051" cy="1751842"/>
          </a:xfrm>
          <a:prstGeom prst="rect">
            <a:avLst/>
          </a:prstGeom>
          <a:noFill/>
          <a:ln w="38100">
            <a:solidFill>
              <a:srgbClr val="32D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516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PRŮBĚHY SPOTŘEB </a:t>
            </a:r>
            <a:r>
              <a:rPr lang="cs-CZ" altLang="cs-CZ" sz="2400" b="1" dirty="0">
                <a:solidFill>
                  <a:srgbClr val="27B388"/>
                </a:solidFill>
                <a:latin typeface="Montserrat" panose="00000500000000000000" pitchFamily="50" charset="-18"/>
              </a:rPr>
              <a:t>EL</a:t>
            </a:r>
            <a:r>
              <a:rPr lang="cs-CZ" altLang="cs-CZ" sz="2400" b="1" dirty="0">
                <a:solidFill>
                  <a:srgbClr val="32D2A0"/>
                </a:solidFill>
                <a:latin typeface="Montserrat" panose="00000500000000000000" pitchFamily="50" charset="-18"/>
              </a:rPr>
              <a:t>EK</a:t>
            </a:r>
            <a:r>
              <a:rPr lang="cs-CZ" altLang="cs-CZ" sz="2400" b="1" dirty="0">
                <a:solidFill>
                  <a:srgbClr val="27B388"/>
                </a:solidFill>
                <a:latin typeface="Montserrat" panose="00000500000000000000" pitchFamily="50" charset="-18"/>
              </a:rPr>
              <a:t>TŘINY (MODELACE BUDOVY MR)</a:t>
            </a:r>
            <a:endParaRPr lang="cs-CZ" altLang="cs-CZ" sz="2400" b="1" dirty="0">
              <a:latin typeface="Montserrat" panose="00000500000000000000" pitchFamily="50" charset="-18"/>
            </a:endParaRP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77722" y="1052128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14</a:t>
            </a:fld>
            <a:endParaRPr lang="cs-CZ"/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A33DA828-75C1-413B-BAF9-BDAE57997CDA}"/>
              </a:ext>
            </a:extLst>
          </p:cNvPr>
          <p:cNvSpPr txBox="1"/>
          <p:nvPr/>
        </p:nvSpPr>
        <p:spPr>
          <a:xfrm>
            <a:off x="886836" y="4928442"/>
            <a:ext cx="10466965" cy="1156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altLang="cs-CZ" sz="1600" b="1" dirty="0">
                <a:latin typeface="Montserrat" panose="00000500000000000000" pitchFamily="50" charset="-18"/>
              </a:rPr>
              <a:t>UKÁZKA PROFILU SPOTŘEBY ELEKTŘINY PRO LEDEN</a:t>
            </a:r>
          </a:p>
          <a:p>
            <a:pPr>
              <a:lnSpc>
                <a:spcPct val="150000"/>
              </a:lnSpc>
            </a:pPr>
            <a:endParaRPr lang="cs-CZ" sz="1600" b="1" dirty="0">
              <a:latin typeface="Montserrat" panose="00000500000000000000" pitchFamily="50" charset="-18"/>
            </a:endParaRPr>
          </a:p>
          <a:p>
            <a:pPr>
              <a:lnSpc>
                <a:spcPct val="150000"/>
              </a:lnSpc>
            </a:pPr>
            <a:r>
              <a:rPr lang="cs-CZ" sz="1600" b="1" dirty="0">
                <a:solidFill>
                  <a:srgbClr val="32D2A0"/>
                </a:solidFill>
                <a:latin typeface="Montserrat" panose="00000500000000000000" pitchFamily="50" charset="-18"/>
              </a:rPr>
              <a:t>NA TUTO SPOTŘEBU A PROFIL SPOTŘEBY ELEKTŘINY BUDE NAVRHOVÁN ZDROJ OZE (FVE) !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1DF82A09-7612-9FA0-275D-275F58807328}"/>
              </a:ext>
            </a:extLst>
          </p:cNvPr>
          <p:cNvSpPr txBox="1"/>
          <p:nvPr/>
        </p:nvSpPr>
        <p:spPr>
          <a:xfrm>
            <a:off x="9163862" y="2303112"/>
            <a:ext cx="798824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altLang="cs-CZ" sz="1600" b="1" dirty="0">
                <a:latin typeface="Montserrat" panose="00000500000000000000" pitchFamily="50" charset="-18"/>
              </a:rPr>
              <a:t>…</a:t>
            </a:r>
            <a:endParaRPr lang="cs-CZ" sz="1600" b="1" dirty="0">
              <a:latin typeface="Montserrat" panose="00000500000000000000" pitchFamily="50" charset="-18"/>
            </a:endParaRPr>
          </a:p>
        </p:txBody>
      </p:sp>
      <p:pic>
        <p:nvPicPr>
          <p:cNvPr id="15" name="Obrázek 14">
            <a:extLst>
              <a:ext uri="{FF2B5EF4-FFF2-40B4-BE49-F238E27FC236}">
                <a16:creationId xmlns:a16="http://schemas.microsoft.com/office/drawing/2014/main" id="{97DA24D9-7AF4-DC3E-6293-4138C6E53D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337" y="1091274"/>
            <a:ext cx="8673331" cy="3782124"/>
          </a:xfrm>
          <a:prstGeom prst="rect">
            <a:avLst/>
          </a:prstGeom>
        </p:spPr>
      </p:pic>
      <p:sp>
        <p:nvSpPr>
          <p:cNvPr id="16" name="Obdélník 15">
            <a:extLst>
              <a:ext uri="{FF2B5EF4-FFF2-40B4-BE49-F238E27FC236}">
                <a16:creationId xmlns:a16="http://schemas.microsoft.com/office/drawing/2014/main" id="{F98DFAA7-6A27-6207-087C-69D78583CBF6}"/>
              </a:ext>
            </a:extLst>
          </p:cNvPr>
          <p:cNvSpPr/>
          <p:nvPr/>
        </p:nvSpPr>
        <p:spPr>
          <a:xfrm>
            <a:off x="1122656" y="1076553"/>
            <a:ext cx="2170467" cy="281464"/>
          </a:xfrm>
          <a:prstGeom prst="rect">
            <a:avLst/>
          </a:prstGeom>
          <a:noFill/>
          <a:ln w="38100">
            <a:solidFill>
              <a:srgbClr val="32D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75F366DA-05A9-AF04-321A-E12C7E0AF079}"/>
              </a:ext>
            </a:extLst>
          </p:cNvPr>
          <p:cNvSpPr txBox="1"/>
          <p:nvPr/>
        </p:nvSpPr>
        <p:spPr>
          <a:xfrm>
            <a:off x="9515642" y="1232344"/>
            <a:ext cx="2602798" cy="15255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altLang="cs-CZ" sz="1600" dirty="0">
                <a:latin typeface="Montserrat" panose="00000500000000000000" pitchFamily="50" charset="-18"/>
              </a:rPr>
              <a:t>PLÁNOVANÉ VÝP. NAVÝŠENÍ SPOTŘEBY ELEKTŘINY O </a:t>
            </a:r>
          </a:p>
          <a:p>
            <a:pPr>
              <a:lnSpc>
                <a:spcPct val="150000"/>
              </a:lnSpc>
            </a:pPr>
            <a:r>
              <a:rPr lang="cs-CZ" altLang="cs-CZ" sz="1600" b="1" dirty="0">
                <a:latin typeface="Montserrat" panose="00000500000000000000" pitchFamily="50" charset="-18"/>
              </a:rPr>
              <a:t>227 MWh / ROK</a:t>
            </a:r>
            <a:endParaRPr lang="cs-CZ" sz="1600" b="1" dirty="0">
              <a:latin typeface="Montserrat" panose="00000500000000000000" pitchFamily="50" charset="-18"/>
            </a:endParaRP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57C4145C-41D7-190A-EA70-92E60824A79C}"/>
              </a:ext>
            </a:extLst>
          </p:cNvPr>
          <p:cNvSpPr txBox="1"/>
          <p:nvPr/>
        </p:nvSpPr>
        <p:spPr>
          <a:xfrm>
            <a:off x="9589202" y="2924204"/>
            <a:ext cx="2397586" cy="1894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altLang="cs-CZ" sz="1600" dirty="0">
                <a:latin typeface="Montserrat" panose="00000500000000000000" pitchFamily="50" charset="-18"/>
              </a:rPr>
              <a:t>PLÁNOVANÁ CELKOVÁ SPOTŘEBA ELEKTŘINY BUDOUCÍ</a:t>
            </a:r>
          </a:p>
          <a:p>
            <a:pPr>
              <a:lnSpc>
                <a:spcPct val="150000"/>
              </a:lnSpc>
            </a:pPr>
            <a:r>
              <a:rPr lang="cs-CZ" altLang="cs-CZ" sz="1600" b="1" dirty="0">
                <a:solidFill>
                  <a:srgbClr val="32D2A0"/>
                </a:solidFill>
                <a:latin typeface="Montserrat" panose="00000500000000000000" pitchFamily="50" charset="-18"/>
              </a:rPr>
              <a:t>2 594 MWh / ROK</a:t>
            </a:r>
            <a:endParaRPr lang="cs-CZ" sz="1600" b="1" dirty="0">
              <a:solidFill>
                <a:srgbClr val="32D2A0"/>
              </a:solidFill>
              <a:latin typeface="Montserrat" panose="00000500000000000000" pitchFamily="50" charset="-18"/>
            </a:endParaRP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23AAA64F-4FE9-0B88-1AE7-4853F7CAC5D1}"/>
              </a:ext>
            </a:extLst>
          </p:cNvPr>
          <p:cNvSpPr txBox="1"/>
          <p:nvPr/>
        </p:nvSpPr>
        <p:spPr>
          <a:xfrm>
            <a:off x="9183377" y="4347431"/>
            <a:ext cx="798824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altLang="cs-CZ" sz="1600" b="1" dirty="0">
                <a:latin typeface="Montserrat" panose="00000500000000000000" pitchFamily="50" charset="-18"/>
              </a:rPr>
              <a:t>…</a:t>
            </a:r>
            <a:endParaRPr lang="cs-CZ" sz="1600" b="1" dirty="0">
              <a:latin typeface="Montserrat" panose="00000500000000000000" pitchFamily="50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428709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dirty="0">
                <a:latin typeface="Montserrat" panose="00000500000000000000" pitchFamily="50" charset="-18"/>
              </a:rPr>
              <a:t>PRŮBĚHY SPOTŘEB </a:t>
            </a:r>
            <a:r>
              <a:rPr lang="cs-CZ" altLang="cs-CZ" sz="2400" dirty="0">
                <a:solidFill>
                  <a:srgbClr val="32D2A0"/>
                </a:solidFill>
                <a:latin typeface="Montserrat" panose="00000500000000000000" pitchFamily="50" charset="-18"/>
              </a:rPr>
              <a:t>ELEKTŘINY </a:t>
            </a:r>
            <a:r>
              <a:rPr lang="cs-CZ" altLang="cs-CZ" sz="2400" b="1" dirty="0">
                <a:solidFill>
                  <a:srgbClr val="32D2A0"/>
                </a:solidFill>
                <a:latin typeface="Montserrat" panose="00000500000000000000" pitchFamily="50" charset="-18"/>
              </a:rPr>
              <a:t>VČETNĚ PLÁNOVANÉ MR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15</a:t>
            </a:fld>
            <a:endParaRPr 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AD14F63-BF69-C4AF-DAD9-F1DA0B7E27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0235" y="1077540"/>
            <a:ext cx="9344602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0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16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6"/>
            <a:ext cx="10869807" cy="5615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DLE SDĚLENÍ ZADAVATELE JE V PLÁNU VÝSTAVBA NOVÉHO PAVILONU (PŘÍSTAVBY) ZOBRAZOVACÍCH METOD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HLAVNÍM SPOTŘEBIČEM ELEKTŘINY BUDE ZAŘÍZENÍ MAGNETICKÉ REZONANCE A CT.  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JE ZATÍM UVAŽOVÁNO 15 VYŠETŘENÍ DENNĚ (PO-PÁ), 1 SMĚNA 7.-16. HOD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ODBĚRY-PŘÍKONY MR 110 kVA (130 kVA max.), CT 100 kVA (140 kVA max.)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UVAŽOVANÁ PRŮM. SPOTŘEBA EL. NA JEDNO VYŠETŘENÍ cca 20 kWh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UVAŽOVANÁ SPOTŘEBA ELEKTŘINY CELÉ BUDOVY (PŘÍSTAVBY), TJ. ZAŘÍZENÍ MR, CT + OSTATNÍ SPOTŘEBIČE cca 227 MWh/rok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CELKOVÁ VÝCHOZÍ ROČNÍ SPOTŘEBA ELEKTŘINY UVAŽOVÁNA 2 594 MWh!</a:t>
            </a:r>
          </a:p>
        </p:txBody>
      </p:sp>
    </p:spTree>
    <p:extLst>
      <p:ext uri="{BB962C8B-B14F-4D97-AF65-F5344CB8AC3E}">
        <p14:creationId xmlns:p14="http://schemas.microsoft.com/office/powerpoint/2010/main" val="60846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76F1259-FBF5-436A-95C0-2BDBB8AA2922}"/>
              </a:ext>
            </a:extLst>
          </p:cNvPr>
          <p:cNvSpPr/>
          <p:nvPr/>
        </p:nvSpPr>
        <p:spPr>
          <a:xfrm>
            <a:off x="-147917" y="2120949"/>
            <a:ext cx="1248783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endParaRPr lang="cs-CZ" altLang="cs-CZ" sz="2000" b="1" dirty="0">
              <a:solidFill>
                <a:srgbClr val="232D3C"/>
              </a:solidFill>
              <a:latin typeface="Montserrat" panose="00000500000000000000" pitchFamily="50" charset="-18"/>
            </a:endParaRPr>
          </a:p>
          <a:p>
            <a:pPr algn="ctr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ČÁST  2</a:t>
            </a:r>
          </a:p>
          <a:p>
            <a:pPr algn="ctr" eaLnBrk="1" hangingPunct="1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3D MODEL BUDOV A ZASTÍNĚNÍ</a:t>
            </a:r>
          </a:p>
          <a:p>
            <a:pPr algn="ctr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NÁVRH UMÍSTĚNÍ FVE</a:t>
            </a: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879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3D MODEL AREÁLU</a:t>
            </a:r>
            <a:r>
              <a:rPr lang="en-US" altLang="cs-CZ" sz="2400" b="1" dirty="0">
                <a:latin typeface="Montserrat" panose="00000500000000000000" pitchFamily="50" charset="-18"/>
              </a:rPr>
              <a:t> – budovy</a:t>
            </a:r>
            <a:r>
              <a:rPr lang="cs-CZ" altLang="cs-CZ" sz="2400" b="1" dirty="0">
                <a:latin typeface="Montserrat" panose="00000500000000000000" pitchFamily="50" charset="-18"/>
              </a:rPr>
              <a:t> + stínící objekty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18</a:t>
            </a:fld>
            <a:endParaRPr lang="cs-CZ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941CCC-72F8-4120-A3AA-53897323188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616"/>
          <a:stretch/>
        </p:blipFill>
        <p:spPr>
          <a:xfrm>
            <a:off x="0" y="1072317"/>
            <a:ext cx="12192000" cy="5772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18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3D MODEL AREÁLU</a:t>
            </a:r>
            <a:r>
              <a:rPr lang="en-US" altLang="cs-CZ" sz="2400" b="1" dirty="0">
                <a:latin typeface="Montserrat" panose="00000500000000000000" pitchFamily="50" charset="-18"/>
              </a:rPr>
              <a:t> – budovy + st</a:t>
            </a:r>
            <a:r>
              <a:rPr lang="cs-CZ" altLang="cs-CZ" sz="2400" b="1" dirty="0">
                <a:latin typeface="Montserrat" panose="00000500000000000000" pitchFamily="50" charset="-18"/>
              </a:rPr>
              <a:t>ínící objekty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19</a:t>
            </a:fld>
            <a:endParaRPr lang="cs-CZ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B1EC6D-E01D-42DF-B033-52922D8769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21033"/>
            <a:ext cx="12192000" cy="5736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30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95110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IDENTIFIKAČNÍ ÚDAJE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20390"/>
            <a:ext cx="10869807" cy="4004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ZADAVATEL STUDIE: 	</a:t>
            </a:r>
            <a:r>
              <a:rPr lang="cs-CZ" altLang="cs-CZ" sz="1500" b="1" dirty="0">
                <a:latin typeface="Montserrat" panose="00000500000000000000" pitchFamily="50" charset="-18"/>
                <a:cs typeface="Arial" panose="020B0604020202020204" pitchFamily="34" charset="0"/>
              </a:rPr>
              <a:t>Nemocnice Vyškov, příspěvková organizace 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b="1" dirty="0">
                <a:latin typeface="Montserrat" panose="00000500000000000000" pitchFamily="50" charset="-18"/>
                <a:cs typeface="Arial" panose="020B0604020202020204" pitchFamily="34" charset="0"/>
              </a:rPr>
              <a:t>			</a:t>
            </a: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Purkyňova 235/36, Nosálovice, 682 01 Vyškov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			IČ: 008 39 205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			Kontaktní osoba: Ing. Pavel Horáček, provozně-technický náměstek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cs-CZ" altLang="cs-CZ" sz="15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ZPRACOVATEL STUDIE:</a:t>
            </a:r>
            <a:r>
              <a:rPr lang="cs-CZ" altLang="cs-CZ" sz="1500" b="1" dirty="0">
                <a:latin typeface="Montserrat" panose="00000500000000000000" pitchFamily="50" charset="-18"/>
                <a:cs typeface="Arial" panose="020B0604020202020204" pitchFamily="34" charset="0"/>
              </a:rPr>
              <a:t>	</a:t>
            </a:r>
            <a:r>
              <a:rPr lang="fr-FR" altLang="cs-CZ" sz="1500" b="1" dirty="0">
                <a:latin typeface="Montserrat" panose="00000500000000000000" pitchFamily="50" charset="-18"/>
                <a:cs typeface="Arial" panose="020B0604020202020204" pitchFamily="34" charset="0"/>
              </a:rPr>
              <a:t>CEVRE Consultants s.r.o.</a:t>
            </a:r>
            <a:endParaRPr lang="cs-CZ" altLang="cs-CZ" sz="15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b="1" dirty="0">
                <a:latin typeface="Montserrat" panose="00000500000000000000" pitchFamily="50" charset="-18"/>
                <a:cs typeface="Arial" panose="020B0604020202020204" pitchFamily="34" charset="0"/>
              </a:rPr>
              <a:t>			</a:t>
            </a:r>
            <a:r>
              <a:rPr lang="it-IT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Fügnerova 462/34, 613 00 Brno</a:t>
            </a:r>
            <a:endParaRPr lang="cs-CZ" altLang="cs-CZ" sz="15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			IČ: 047 53 577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			Kontaktní osoba: Ing. Jiří Cihlář, jednatel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cs-CZ" altLang="cs-CZ" sz="15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20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20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200000"/>
              </a:lnSpc>
              <a:spcBef>
                <a:spcPct val="20000"/>
              </a:spcBef>
              <a:buAutoNum type="arabicPlain" startAt="3"/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pic>
        <p:nvPicPr>
          <p:cNvPr id="13" name="Obrázek 19">
            <a:extLst>
              <a:ext uri="{FF2B5EF4-FFF2-40B4-BE49-F238E27FC236}">
                <a16:creationId xmlns:a16="http://schemas.microsoft.com/office/drawing/2014/main" id="{56D52838-1352-47A4-8097-C604DBA6B6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180" b="48961"/>
          <a:stretch/>
        </p:blipFill>
        <p:spPr bwMode="auto">
          <a:xfrm>
            <a:off x="16626" y="5585152"/>
            <a:ext cx="12192000" cy="1272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3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20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KVŮLI VÝPOČTU VZÁJEMNÉHO STÍNĚNÍ BYLY NAMODELOVÁNY VŠECHNY HLAVNÍ BUDOVY VČETNĚ TĚCH, KDE FVE NENÍ UVAŽOVÁNA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PŘI PROHLÍDCE STŘECH A BYLO DOHODNUTO, NA KTERÉ BUDOVY NEBUDE FVE VŮBEC UVAŽOVÁNA, NAPŘ. POLIKLINIKA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NAVÍC BYL BRÁN V POTAZ VLIV RELEVANTNÍCH STROMŮ, KTERÉ PŘEVYŠUJÍ BUDOVY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SOUČÁSTÍ 3D MODELU JSOU ELEMENTY, KTERÉ PŘEDSTAVUJÍ PŘEKÁŽKU PRO UMÍSTĚNÍ PANELŮ A ZÁROVEŇ MOHOU STÍNIT, NAPŘ. KOMÍNY, VÝDECHY VZDUCHOTECHNIKY APOD.  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891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21</a:t>
            </a:fld>
            <a:endParaRPr lang="cs-CZ"/>
          </a:p>
        </p:txBody>
      </p:sp>
      <p:sp>
        <p:nvSpPr>
          <p:cNvPr id="8" name="Obdélník 9">
            <a:extLst>
              <a:ext uri="{FF2B5EF4-FFF2-40B4-BE49-F238E27FC236}">
                <a16:creationId xmlns:a16="http://schemas.microsoft.com/office/drawing/2014/main" id="{9961BF61-E03D-E43C-BF76-6B074642E3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CELKOVÁ SITUACE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F3296AD3-4886-2477-CC35-DB5775D9BD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00" y="1004077"/>
            <a:ext cx="11537375" cy="5860795"/>
          </a:xfrm>
          <a:prstGeom prst="rect">
            <a:avLst/>
          </a:prstGeom>
        </p:spPr>
      </p:pic>
      <p:sp>
        <p:nvSpPr>
          <p:cNvPr id="11" name="Zástupný symbol pro obsah 2">
            <a:extLst>
              <a:ext uri="{FF2B5EF4-FFF2-40B4-BE49-F238E27FC236}">
                <a16:creationId xmlns:a16="http://schemas.microsoft.com/office/drawing/2014/main" id="{4A887BCF-942A-C0EE-00B3-0D6AF37FE7DC}"/>
              </a:ext>
            </a:extLst>
          </p:cNvPr>
          <p:cNvSpPr>
            <a:spLocks/>
          </p:cNvSpPr>
          <p:nvPr/>
        </p:nvSpPr>
        <p:spPr bwMode="auto">
          <a:xfrm>
            <a:off x="5216047" y="5390088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A2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3" name="Zástupný symbol pro obsah 2">
            <a:extLst>
              <a:ext uri="{FF2B5EF4-FFF2-40B4-BE49-F238E27FC236}">
                <a16:creationId xmlns:a16="http://schemas.microsoft.com/office/drawing/2014/main" id="{990E3B78-BA87-FA5A-E4AB-42EA389468B3}"/>
              </a:ext>
            </a:extLst>
          </p:cNvPr>
          <p:cNvSpPr>
            <a:spLocks/>
          </p:cNvSpPr>
          <p:nvPr/>
        </p:nvSpPr>
        <p:spPr bwMode="auto">
          <a:xfrm>
            <a:off x="4273072" y="5949173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A5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901F24BE-24D5-CA00-249F-2181FBD1EC4C}"/>
              </a:ext>
            </a:extLst>
          </p:cNvPr>
          <p:cNvSpPr>
            <a:spLocks/>
          </p:cNvSpPr>
          <p:nvPr/>
        </p:nvSpPr>
        <p:spPr bwMode="auto">
          <a:xfrm>
            <a:off x="3947395" y="4503836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A4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5" name="Zástupný symbol pro obsah 2">
            <a:extLst>
              <a:ext uri="{FF2B5EF4-FFF2-40B4-BE49-F238E27FC236}">
                <a16:creationId xmlns:a16="http://schemas.microsoft.com/office/drawing/2014/main" id="{B8A04982-7633-594C-3634-109941FB21CB}"/>
              </a:ext>
            </a:extLst>
          </p:cNvPr>
          <p:cNvSpPr>
            <a:spLocks/>
          </p:cNvSpPr>
          <p:nvPr/>
        </p:nvSpPr>
        <p:spPr bwMode="auto">
          <a:xfrm>
            <a:off x="3516943" y="5461823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A3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6" name="Zástupný symbol pro obsah 2">
            <a:extLst>
              <a:ext uri="{FF2B5EF4-FFF2-40B4-BE49-F238E27FC236}">
                <a16:creationId xmlns:a16="http://schemas.microsoft.com/office/drawing/2014/main" id="{9BB2937D-0E4C-FDD1-F340-CF50AAFF0A15}"/>
              </a:ext>
            </a:extLst>
          </p:cNvPr>
          <p:cNvSpPr>
            <a:spLocks/>
          </p:cNvSpPr>
          <p:nvPr/>
        </p:nvSpPr>
        <p:spPr bwMode="auto">
          <a:xfrm>
            <a:off x="2667391" y="5120070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F1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7" name="Zástupný symbol pro obsah 2">
            <a:extLst>
              <a:ext uri="{FF2B5EF4-FFF2-40B4-BE49-F238E27FC236}">
                <a16:creationId xmlns:a16="http://schemas.microsoft.com/office/drawing/2014/main" id="{E46A059A-8925-FE88-8FE8-6F111E639271}"/>
              </a:ext>
            </a:extLst>
          </p:cNvPr>
          <p:cNvSpPr>
            <a:spLocks/>
          </p:cNvSpPr>
          <p:nvPr/>
        </p:nvSpPr>
        <p:spPr bwMode="auto">
          <a:xfrm>
            <a:off x="1313971" y="4066066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F4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9" name="Zástupný symbol pro obsah 2">
            <a:extLst>
              <a:ext uri="{FF2B5EF4-FFF2-40B4-BE49-F238E27FC236}">
                <a16:creationId xmlns:a16="http://schemas.microsoft.com/office/drawing/2014/main" id="{5F3AC957-9C44-DD3F-FD81-3CF4E98D7432}"/>
              </a:ext>
            </a:extLst>
          </p:cNvPr>
          <p:cNvSpPr>
            <a:spLocks/>
          </p:cNvSpPr>
          <p:nvPr/>
        </p:nvSpPr>
        <p:spPr bwMode="auto">
          <a:xfrm>
            <a:off x="1400235" y="4651770"/>
            <a:ext cx="1041879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F2-F3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cxnSp>
        <p:nvCxnSpPr>
          <p:cNvPr id="20" name="Přímá spojnice 19">
            <a:extLst>
              <a:ext uri="{FF2B5EF4-FFF2-40B4-BE49-F238E27FC236}">
                <a16:creationId xmlns:a16="http://schemas.microsoft.com/office/drawing/2014/main" id="{5D3D7C0B-11C2-5151-BBD2-2487388F3047}"/>
              </a:ext>
            </a:extLst>
          </p:cNvPr>
          <p:cNvCxnSpPr>
            <a:cxnSpLocks/>
          </p:cNvCxnSpPr>
          <p:nvPr/>
        </p:nvCxnSpPr>
        <p:spPr>
          <a:xfrm flipV="1">
            <a:off x="1947547" y="3929213"/>
            <a:ext cx="109538" cy="813739"/>
          </a:xfrm>
          <a:prstGeom prst="line">
            <a:avLst/>
          </a:prstGeom>
          <a:ln w="127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ástupný symbol pro obsah 2">
            <a:extLst>
              <a:ext uri="{FF2B5EF4-FFF2-40B4-BE49-F238E27FC236}">
                <a16:creationId xmlns:a16="http://schemas.microsoft.com/office/drawing/2014/main" id="{3A94F191-BE43-F851-D5E7-421E0753D161}"/>
              </a:ext>
            </a:extLst>
          </p:cNvPr>
          <p:cNvSpPr>
            <a:spLocks/>
          </p:cNvSpPr>
          <p:nvPr/>
        </p:nvSpPr>
        <p:spPr bwMode="auto">
          <a:xfrm>
            <a:off x="5752011" y="4006987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B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6" name="Zástupný symbol pro obsah 2">
            <a:extLst>
              <a:ext uri="{FF2B5EF4-FFF2-40B4-BE49-F238E27FC236}">
                <a16:creationId xmlns:a16="http://schemas.microsoft.com/office/drawing/2014/main" id="{0D9F9D2A-702F-BF7F-E265-0C9DDBD7099F}"/>
              </a:ext>
            </a:extLst>
          </p:cNvPr>
          <p:cNvSpPr>
            <a:spLocks/>
          </p:cNvSpPr>
          <p:nvPr/>
        </p:nvSpPr>
        <p:spPr bwMode="auto">
          <a:xfrm>
            <a:off x="7324605" y="4536305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A8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7" name="Zástupný symbol pro obsah 2">
            <a:extLst>
              <a:ext uri="{FF2B5EF4-FFF2-40B4-BE49-F238E27FC236}">
                <a16:creationId xmlns:a16="http://schemas.microsoft.com/office/drawing/2014/main" id="{FFF2C661-6436-8329-6BAF-FA65C59A81F7}"/>
              </a:ext>
            </a:extLst>
          </p:cNvPr>
          <p:cNvSpPr>
            <a:spLocks/>
          </p:cNvSpPr>
          <p:nvPr/>
        </p:nvSpPr>
        <p:spPr bwMode="auto">
          <a:xfrm>
            <a:off x="6580718" y="5957282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A6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8" name="Zástupný symbol pro obsah 2">
            <a:extLst>
              <a:ext uri="{FF2B5EF4-FFF2-40B4-BE49-F238E27FC236}">
                <a16:creationId xmlns:a16="http://schemas.microsoft.com/office/drawing/2014/main" id="{A11A4C04-4D87-1CDE-9231-C08E6D29B8E2}"/>
              </a:ext>
            </a:extLst>
          </p:cNvPr>
          <p:cNvSpPr>
            <a:spLocks/>
          </p:cNvSpPr>
          <p:nvPr/>
        </p:nvSpPr>
        <p:spPr bwMode="auto">
          <a:xfrm>
            <a:off x="8158797" y="5853923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A7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9" name="Zástupný symbol pro obsah 2">
            <a:extLst>
              <a:ext uri="{FF2B5EF4-FFF2-40B4-BE49-F238E27FC236}">
                <a16:creationId xmlns:a16="http://schemas.microsoft.com/office/drawing/2014/main" id="{65376214-990B-E7DF-C178-BF39F94C032F}"/>
              </a:ext>
            </a:extLst>
          </p:cNvPr>
          <p:cNvSpPr>
            <a:spLocks/>
          </p:cNvSpPr>
          <p:nvPr/>
        </p:nvSpPr>
        <p:spPr bwMode="auto">
          <a:xfrm>
            <a:off x="9489433" y="4111735"/>
            <a:ext cx="878406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Vila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0" name="Zástupný symbol pro obsah 2">
            <a:extLst>
              <a:ext uri="{FF2B5EF4-FFF2-40B4-BE49-F238E27FC236}">
                <a16:creationId xmlns:a16="http://schemas.microsoft.com/office/drawing/2014/main" id="{BD0694B1-1EEE-F9D5-B540-B63845145589}"/>
              </a:ext>
            </a:extLst>
          </p:cNvPr>
          <p:cNvSpPr>
            <a:spLocks/>
          </p:cNvSpPr>
          <p:nvPr/>
        </p:nvSpPr>
        <p:spPr bwMode="auto">
          <a:xfrm>
            <a:off x="7288635" y="5939536"/>
            <a:ext cx="1006115" cy="47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A6-A8</a:t>
            </a:r>
            <a:endParaRPr lang="cs-CZ" altLang="cs-CZ" sz="15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1" name="Zástupný symbol pro obsah 2">
            <a:extLst>
              <a:ext uri="{FF2B5EF4-FFF2-40B4-BE49-F238E27FC236}">
                <a16:creationId xmlns:a16="http://schemas.microsoft.com/office/drawing/2014/main" id="{4A87D2DD-747A-DEA0-2254-00BBA061E865}"/>
              </a:ext>
            </a:extLst>
          </p:cNvPr>
          <p:cNvSpPr>
            <a:spLocks/>
          </p:cNvSpPr>
          <p:nvPr/>
        </p:nvSpPr>
        <p:spPr bwMode="auto">
          <a:xfrm>
            <a:off x="7483752" y="2655145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C1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2" name="Zástupný symbol pro obsah 2">
            <a:extLst>
              <a:ext uri="{FF2B5EF4-FFF2-40B4-BE49-F238E27FC236}">
                <a16:creationId xmlns:a16="http://schemas.microsoft.com/office/drawing/2014/main" id="{3D2810BD-C449-3097-F879-36D77F367759}"/>
              </a:ext>
            </a:extLst>
          </p:cNvPr>
          <p:cNvSpPr>
            <a:spLocks/>
          </p:cNvSpPr>
          <p:nvPr/>
        </p:nvSpPr>
        <p:spPr bwMode="auto">
          <a:xfrm>
            <a:off x="9163756" y="2568410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C2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3" name="Zástupný symbol pro obsah 2">
            <a:extLst>
              <a:ext uri="{FF2B5EF4-FFF2-40B4-BE49-F238E27FC236}">
                <a16:creationId xmlns:a16="http://schemas.microsoft.com/office/drawing/2014/main" id="{F050B17A-F70C-2A9F-4483-BF650BD853D6}"/>
              </a:ext>
            </a:extLst>
          </p:cNvPr>
          <p:cNvSpPr>
            <a:spLocks/>
          </p:cNvSpPr>
          <p:nvPr/>
        </p:nvSpPr>
        <p:spPr bwMode="auto">
          <a:xfrm>
            <a:off x="8198262" y="987630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C3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8348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22</a:t>
            </a:fld>
            <a:endParaRPr lang="cs-CZ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D2DF73-814C-4DCD-8B9E-9F5342334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04077"/>
            <a:ext cx="12192000" cy="5926667"/>
          </a:xfrm>
          <a:prstGeom prst="rect">
            <a:avLst/>
          </a:prstGeom>
        </p:spPr>
      </p:pic>
      <p:sp>
        <p:nvSpPr>
          <p:cNvPr id="8" name="Obdélník 9">
            <a:extLst>
              <a:ext uri="{FF2B5EF4-FFF2-40B4-BE49-F238E27FC236}">
                <a16:creationId xmlns:a16="http://schemas.microsoft.com/office/drawing/2014/main" id="{7F253703-0B2C-F421-27E0-5E4BF183E1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OSAZENÍ FV PANELŮ CELKOVÁ SITUACE</a:t>
            </a:r>
          </a:p>
        </p:txBody>
      </p:sp>
    </p:spTree>
    <p:extLst>
      <p:ext uri="{BB962C8B-B14F-4D97-AF65-F5344CB8AC3E}">
        <p14:creationId xmlns:p14="http://schemas.microsoft.com/office/powerpoint/2010/main" val="289956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23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714643" y="866452"/>
            <a:ext cx="10184017" cy="5755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PRIMÁRNĚ BYLY STŘECHY OSAZENY STŘECHY ORIENTOVANÉ NA JIH 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DÁLE BYLY OSAZENY STŘECHY ORIENTOVANÉ NA VÝCHOD A ZÁPAD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STŘECHY S VELKÝM MNOŽSTVÍM VÝDUCHŮ A KOMÍNŮ NEBYLY OSAZENY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PLOCHÉ STŘECHY 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JSOU OSAZENY KONSTRUKCÍ „STŘÍŠKY“ ORIENTOVANÉ VÝCHOD-ZÁPAD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SE SKLONEM 15 °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SEDLOVÉ STŘECHY </a:t>
            </a: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JSOU OSAZENY PANELY </a:t>
            </a:r>
            <a:r>
              <a:rPr lang="cs-CZ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S PŘIZNANÝM SKLONEM</a:t>
            </a:r>
            <a:r>
              <a:rPr lang="en-US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ST</a:t>
            </a:r>
            <a:r>
              <a:rPr lang="cs-CZ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ŘECHY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PŘI UMISŤOVÁNÍ PANELŮ BYL BRÁN ZŘETEL NA EXISTUJÍCÍ ELEMENTY NA STŘEŠE (VIKÝŘE, VÝDUCHY, KOMÍNY) A NA JÍMACÍ SOUSTAVU BLESKOSVODU (VČETNĚ 0,5M OCHRANNÉHO PÁSMA KOLEM SVODŮ) </a:t>
            </a: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3121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24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714643" y="929828"/>
            <a:ext cx="10184017" cy="5607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ELEMENTY (PŘEKÁŽKY) BYLY NA STŘEŠE UVAŽOVÁNY ORIENTAČNĚ NA ZÁKLADĚ FOTOGRAFIÍ Z OSOBNÍ PROHLÍDKY A VOLNĚ DOSTUPNÝCH SATELITNÍCH SNÍMKŮ (MAPY GOOGLE, MAPY.CZ, …)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DANÝ NÁVRH UMÍSTĚNÍ PANELŮ ODPOVÍDÁ ÚROVNI PROJEKTOVÉ PŘÍPRAVY (STUDIE),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NENAHRAZUJE PROJEKTOVOU DOKUMENTACI !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0364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OPTIMALIZACE - ORIENTACE PANELŮ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25</a:t>
            </a:fld>
            <a:endParaRPr lang="cs-CZ"/>
          </a:p>
        </p:txBody>
      </p:sp>
      <p:sp>
        <p:nvSpPr>
          <p:cNvPr id="9" name="Zástupný symbol pro obsah 2">
            <a:extLst>
              <a:ext uri="{FF2B5EF4-FFF2-40B4-BE49-F238E27FC236}">
                <a16:creationId xmlns:a16="http://schemas.microsoft.com/office/drawing/2014/main" id="{27FE9562-60C1-4270-ABB9-44B2FAD44ACA}"/>
              </a:ext>
            </a:extLst>
          </p:cNvPr>
          <p:cNvSpPr>
            <a:spLocks/>
          </p:cNvSpPr>
          <p:nvPr/>
        </p:nvSpPr>
        <p:spPr bwMode="auto">
          <a:xfrm>
            <a:off x="406418" y="1164048"/>
            <a:ext cx="4837371" cy="214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NA JEDNÉ STŘEŠE STEJNÁ ORIENTACE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OPTIMALIZACE</a:t>
            </a: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POČTU PANELŮ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7B388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1" name="Picture 3">
            <a:extLst>
              <a:ext uri="{FF2B5EF4-FFF2-40B4-BE49-F238E27FC236}">
                <a16:creationId xmlns:a16="http://schemas.microsoft.com/office/drawing/2014/main" id="{968C7AFF-DFAE-370D-EB8A-7E07884DDC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9055" y="4079343"/>
            <a:ext cx="6589089" cy="2652910"/>
          </a:xfrm>
          <a:prstGeom prst="rect">
            <a:avLst/>
          </a:prstGeom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A9029473-9DC2-4378-1225-D1DB018764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6781" y="969274"/>
            <a:ext cx="6134713" cy="2960665"/>
          </a:xfrm>
          <a:prstGeom prst="rect">
            <a:avLst/>
          </a:prstGeom>
        </p:spPr>
      </p:pic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71E417EF-C6EF-7E58-7589-0F6E84E7E4AA}"/>
              </a:ext>
            </a:extLst>
          </p:cNvPr>
          <p:cNvSpPr>
            <a:spLocks/>
          </p:cNvSpPr>
          <p:nvPr/>
        </p:nvSpPr>
        <p:spPr bwMode="auto">
          <a:xfrm>
            <a:off x="406419" y="3429000"/>
            <a:ext cx="4708506" cy="292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OMEZENÍ PLOCH PRO UMÍSTĚNÍ: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VÝLEZY, KOMÍNY …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BLESKOSVODY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VZDÁLENOST OD HŘEBENE …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(DEFINITIVNĚ STANOVÍ PROJEKT)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4466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ZASTÍNĚNÍ – KRITERIUM PRO VOLBU STRINGŮ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26</a:t>
            </a:fld>
            <a:endParaRPr lang="cs-CZ"/>
          </a:p>
        </p:txBody>
      </p:sp>
      <p:sp>
        <p:nvSpPr>
          <p:cNvPr id="7" name="Zástupný symbol pro obsah 2">
            <a:extLst>
              <a:ext uri="{FF2B5EF4-FFF2-40B4-BE49-F238E27FC236}">
                <a16:creationId xmlns:a16="http://schemas.microsoft.com/office/drawing/2014/main" id="{2F79D17C-8EC6-4EF7-87C3-5DB5700FE1B4}"/>
              </a:ext>
            </a:extLst>
          </p:cNvPr>
          <p:cNvSpPr>
            <a:spLocks/>
          </p:cNvSpPr>
          <p:nvPr/>
        </p:nvSpPr>
        <p:spPr bwMode="auto">
          <a:xfrm>
            <a:off x="677722" y="856142"/>
            <a:ext cx="8384391" cy="5112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ZASTÍNĚNÍ DO MAX 10 % 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VEDLE SEBE PANELY S PODOBNÝM ZASTÍNĚNÍM 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7B388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6CDD6D38-3651-40EF-A6C9-55A921B0EF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6069" y="3653611"/>
            <a:ext cx="5670527" cy="2729256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E3715CD7-72E0-491B-AD91-B2729CC5A8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1" y="2132538"/>
            <a:ext cx="5995568" cy="2885701"/>
          </a:xfrm>
          <a:prstGeom prst="rect">
            <a:avLst/>
          </a:prstGeom>
        </p:spPr>
      </p:pic>
      <p:sp>
        <p:nvSpPr>
          <p:cNvPr id="10" name="Ovál 9">
            <a:extLst>
              <a:ext uri="{FF2B5EF4-FFF2-40B4-BE49-F238E27FC236}">
                <a16:creationId xmlns:a16="http://schemas.microsoft.com/office/drawing/2014/main" id="{21A43BEF-5E47-6E62-AEDC-4FD0CED19CCF}"/>
              </a:ext>
            </a:extLst>
          </p:cNvPr>
          <p:cNvSpPr/>
          <p:nvPr/>
        </p:nvSpPr>
        <p:spPr>
          <a:xfrm>
            <a:off x="2192922" y="3575388"/>
            <a:ext cx="1990725" cy="1990725"/>
          </a:xfrm>
          <a:prstGeom prst="ellipse">
            <a:avLst/>
          </a:prstGeom>
          <a:noFill/>
          <a:ln w="28575">
            <a:solidFill>
              <a:srgbClr val="D70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Zástupný symbol pro obsah 2">
            <a:extLst>
              <a:ext uri="{FF2B5EF4-FFF2-40B4-BE49-F238E27FC236}">
                <a16:creationId xmlns:a16="http://schemas.microsoft.com/office/drawing/2014/main" id="{1E5753D9-631C-4EBA-159B-514D41404285}"/>
              </a:ext>
            </a:extLst>
          </p:cNvPr>
          <p:cNvSpPr>
            <a:spLocks/>
          </p:cNvSpPr>
          <p:nvPr/>
        </p:nvSpPr>
        <p:spPr bwMode="auto">
          <a:xfrm>
            <a:off x="420773" y="4929261"/>
            <a:ext cx="4449144" cy="1874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KRITÉRIUM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STÍNĚNÍ ZELEŇ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STRINGY HORIZONTÁLNĚ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2899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ORIENTACE STŘECH – KRITERIUM PRO VOLBU STRINGŮ</a:t>
            </a:r>
          </a:p>
          <a:p>
            <a:endParaRPr lang="cs-CZ" altLang="cs-CZ" sz="2400" b="1" dirty="0">
              <a:latin typeface="Montserrat" panose="00000500000000000000" pitchFamily="50" charset="-18"/>
            </a:endParaRP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27</a:t>
            </a:fld>
            <a:endParaRPr lang="cs-CZ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3B51D88-28C4-40E7-82A6-EE83CA4D064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4"/>
          <a:stretch/>
        </p:blipFill>
        <p:spPr>
          <a:xfrm>
            <a:off x="276442" y="1128569"/>
            <a:ext cx="5620019" cy="324583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9CCA73F-D756-4785-A4CE-FA5E1076F1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186" y="3182457"/>
            <a:ext cx="7124372" cy="3429000"/>
          </a:xfrm>
          <a:prstGeom prst="rect">
            <a:avLst/>
          </a:prstGeom>
        </p:spPr>
      </p:pic>
      <p:sp>
        <p:nvSpPr>
          <p:cNvPr id="4" name="Ovál 3">
            <a:extLst>
              <a:ext uri="{FF2B5EF4-FFF2-40B4-BE49-F238E27FC236}">
                <a16:creationId xmlns:a16="http://schemas.microsoft.com/office/drawing/2014/main" id="{2C4F8699-5A89-779A-8D55-5B25C1053F89}"/>
              </a:ext>
            </a:extLst>
          </p:cNvPr>
          <p:cNvSpPr/>
          <p:nvPr/>
        </p:nvSpPr>
        <p:spPr>
          <a:xfrm>
            <a:off x="9648825" y="3643429"/>
            <a:ext cx="1990725" cy="1990725"/>
          </a:xfrm>
          <a:prstGeom prst="ellipse">
            <a:avLst/>
          </a:prstGeom>
          <a:noFill/>
          <a:ln w="28575">
            <a:solidFill>
              <a:srgbClr val="D70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Zástupný symbol pro obsah 2">
            <a:extLst>
              <a:ext uri="{FF2B5EF4-FFF2-40B4-BE49-F238E27FC236}">
                <a16:creationId xmlns:a16="http://schemas.microsoft.com/office/drawing/2014/main" id="{0740BD28-B794-C47E-551E-B2C6EF56ECC7}"/>
              </a:ext>
            </a:extLst>
          </p:cNvPr>
          <p:cNvSpPr>
            <a:spLocks/>
          </p:cNvSpPr>
          <p:nvPr/>
        </p:nvSpPr>
        <p:spPr bwMode="auto">
          <a:xfrm>
            <a:off x="7742856" y="1230473"/>
            <a:ext cx="4449144" cy="1874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KRITÉRIUM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STÍNĚNÍ SOUSEDNÍ BUDOVY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STRINGY VERTIKÁLNĚ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3" name="Zástupný symbol pro obsah 2">
            <a:extLst>
              <a:ext uri="{FF2B5EF4-FFF2-40B4-BE49-F238E27FC236}">
                <a16:creationId xmlns:a16="http://schemas.microsoft.com/office/drawing/2014/main" id="{EE2D278A-8E8B-9C86-9D54-A07F526E2E0B}"/>
              </a:ext>
            </a:extLst>
          </p:cNvPr>
          <p:cNvSpPr>
            <a:spLocks/>
          </p:cNvSpPr>
          <p:nvPr/>
        </p:nvSpPr>
        <p:spPr bwMode="auto">
          <a:xfrm>
            <a:off x="309242" y="4240373"/>
            <a:ext cx="4449144" cy="2371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KRITÉRIUM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RŮZNĚ ORIENTOVANÉ 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      STŘEŠNÍ PLOCHY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STRINGY DLE PLOCH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6CC3773C-C52C-EDA9-0179-47F436088F31}"/>
              </a:ext>
            </a:extLst>
          </p:cNvPr>
          <p:cNvSpPr/>
          <p:nvPr/>
        </p:nvSpPr>
        <p:spPr>
          <a:xfrm>
            <a:off x="2533814" y="1756123"/>
            <a:ext cx="1990725" cy="1990725"/>
          </a:xfrm>
          <a:prstGeom prst="ellipse">
            <a:avLst/>
          </a:prstGeom>
          <a:noFill/>
          <a:ln w="28575">
            <a:solidFill>
              <a:srgbClr val="D70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139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28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OPTIMALIZACE</a:t>
            </a: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ORIENTACE PANELŮ (NA VÝŠKU vs. NA ŠÍŘKU) - S CÍLEM MAXIMALIZOVAT INSTALOVANÝ VÝKON NA JEDNOTLIVÝCH PLOCHÁCH STŘECH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VOLBA STRINGŮ NEBO STŘÍDAČŮ PODLE ORIENTACE DANÉ ČÁSTI STŘECHY (JIH vs. ZÁPAD vs. VÝCHOD)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DALŠÍ OPTIMALIZACE VOLBY STRINGŮ - S CÍLEM DO STRINGŮ SESKUPIT PODOBNĚ ZASTÍNĚNÉ PANELY NA JEDNÉ ČÁSTI STŘECHY A TÍM </a:t>
            </a:r>
            <a:r>
              <a:rPr lang="cs-CZ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NEOMEZOVAT VÝROBU NEZASTÍNĚNÝCH PANELŮ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2922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76F1259-FBF5-436A-95C0-2BDBB8AA2922}"/>
              </a:ext>
            </a:extLst>
          </p:cNvPr>
          <p:cNvSpPr/>
          <p:nvPr/>
        </p:nvSpPr>
        <p:spPr>
          <a:xfrm>
            <a:off x="-147917" y="2120949"/>
            <a:ext cx="1248783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endParaRPr lang="cs-CZ" altLang="cs-CZ" sz="2000" b="1" dirty="0">
              <a:solidFill>
                <a:srgbClr val="232D3C"/>
              </a:solidFill>
              <a:latin typeface="Montserrat" panose="00000500000000000000" pitchFamily="50" charset="-18"/>
            </a:endParaRPr>
          </a:p>
          <a:p>
            <a:pPr algn="ctr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ČÁST  3</a:t>
            </a:r>
          </a:p>
          <a:p>
            <a:pPr algn="ctr" eaLnBrk="1" hangingPunct="1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NAVRŽENÉ VÝKONY FVE</a:t>
            </a:r>
          </a:p>
          <a:p>
            <a:pPr algn="ctr" eaLnBrk="1" hangingPunct="1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PŘEHLED A VYHODNOCENÍ</a:t>
            </a: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874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95110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OBSAH STUDIE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380247" y="1074709"/>
            <a:ext cx="11642756" cy="3986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ČÁST 1: </a:t>
            </a:r>
            <a:r>
              <a:rPr lang="cs-CZ" altLang="cs-CZ" dirty="0">
                <a:latin typeface="Montserrat" panose="00000500000000000000" pitchFamily="50" charset="-18"/>
                <a:cs typeface="Arial" panose="020B0604020202020204" pitchFamily="34" charset="0"/>
              </a:rPr>
              <a:t>ANALÝZA DODANÝCH DAT SPOTŘEBY ELEKTŘINY, </a:t>
            </a: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STRANA 5 - 16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ČÁST 2: </a:t>
            </a:r>
            <a:r>
              <a:rPr lang="cs-CZ" altLang="cs-CZ" dirty="0">
                <a:latin typeface="Montserrat" panose="00000500000000000000" pitchFamily="50" charset="-18"/>
                <a:cs typeface="Arial" panose="020B0604020202020204" pitchFamily="34" charset="0"/>
              </a:rPr>
              <a:t>3D GEOMETRICKÝ MODEL, ZASTÍNĚNÍ, NÁVRH UMÍSTĚNÍ FVE, </a:t>
            </a: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STRANA 18 – 28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ČÁST 3: </a:t>
            </a:r>
            <a:r>
              <a:rPr lang="cs-CZ" altLang="cs-CZ" dirty="0">
                <a:latin typeface="Montserrat" panose="00000500000000000000" pitchFamily="50" charset="-18"/>
                <a:cs typeface="Arial" panose="020B0604020202020204" pitchFamily="34" charset="0"/>
              </a:rPr>
              <a:t>NAVRŽENÉ VÝKONY FVE PŘEHLED A VYHODNOCENÍ, </a:t>
            </a: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STRANA 30 – 33</a:t>
            </a: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ČÁST 4: </a:t>
            </a:r>
            <a:r>
              <a:rPr lang="cs-CZ" altLang="cs-CZ" dirty="0">
                <a:latin typeface="Montserrat" panose="00000500000000000000" pitchFamily="50" charset="-18"/>
                <a:cs typeface="Arial" panose="020B0604020202020204" pitchFamily="34" charset="0"/>
              </a:rPr>
              <a:t>FVE ENERGETICKÁ a EMISNÍ BILANCE, </a:t>
            </a: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STRANA 35 - 41</a:t>
            </a: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ČÁST 5: </a:t>
            </a:r>
            <a:r>
              <a:rPr lang="cs-CZ" altLang="cs-CZ" dirty="0">
                <a:latin typeface="Montserrat" panose="00000500000000000000" pitchFamily="50" charset="-18"/>
                <a:cs typeface="Arial" panose="020B0604020202020204" pitchFamily="34" charset="0"/>
              </a:rPr>
              <a:t>FVE EKONOMICKÉ HODNOCENÍ, </a:t>
            </a: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STRANA 43 - 46</a:t>
            </a: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ČÁST 6: </a:t>
            </a:r>
            <a:r>
              <a:rPr lang="cs-CZ" altLang="cs-CZ" dirty="0">
                <a:latin typeface="Montserrat" panose="00000500000000000000" pitchFamily="50" charset="-18"/>
                <a:cs typeface="Arial" panose="020B0604020202020204" pitchFamily="34" charset="0"/>
              </a:rPr>
              <a:t>AKUMULACE PRO PEAKSHAVING – EK. HODNOCENÍ, </a:t>
            </a: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STRANA 48 - 50</a:t>
            </a: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ČÁST 7: </a:t>
            </a:r>
            <a:r>
              <a:rPr lang="cs-CZ" altLang="cs-CZ" dirty="0">
                <a:latin typeface="Montserrat" panose="00000500000000000000" pitchFamily="50" charset="-18"/>
                <a:cs typeface="Arial" panose="020B0604020202020204" pitchFamily="34" charset="0"/>
              </a:rPr>
              <a:t>KOGENERACE – POSOUZENÍ VÝKONU, </a:t>
            </a: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STRANA 52 - 60</a:t>
            </a: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ZÁVĚR A DOPORUČENÍ DALŠÍHO POSTUPU, STRANA 62 - 63</a:t>
            </a: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b="1" dirty="0">
                <a:solidFill>
                  <a:schemeClr val="bg1"/>
                </a:solidFill>
                <a:latin typeface="Montserrat" panose="00000500000000000000" pitchFamily="50" charset="-18"/>
              </a:rPr>
              <a:t>NOCENÍ</a:t>
            </a: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20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20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200000"/>
              </a:lnSpc>
              <a:spcBef>
                <a:spcPct val="20000"/>
              </a:spcBef>
              <a:buAutoNum type="arabicPlain" startAt="3"/>
            </a:pPr>
            <a:endParaRPr lang="cs-CZ" altLang="cs-CZ" b="1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pic>
        <p:nvPicPr>
          <p:cNvPr id="13" name="Obrázek 19">
            <a:extLst>
              <a:ext uri="{FF2B5EF4-FFF2-40B4-BE49-F238E27FC236}">
                <a16:creationId xmlns:a16="http://schemas.microsoft.com/office/drawing/2014/main" id="{56D52838-1352-47A4-8097-C604DBA6B6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180" b="48961"/>
          <a:stretch/>
        </p:blipFill>
        <p:spPr bwMode="auto">
          <a:xfrm>
            <a:off x="16626" y="5585152"/>
            <a:ext cx="12192000" cy="1272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604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NÁVRH VÝKONU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>
          <a:xfrm>
            <a:off x="9358748" y="6428894"/>
            <a:ext cx="2743200" cy="365125"/>
          </a:xfrm>
        </p:spPr>
        <p:txBody>
          <a:bodyPr/>
          <a:lstStyle/>
          <a:p>
            <a:fld id="{608A6918-0117-4597-B664-8BE63BA58F26}" type="slidenum">
              <a:rPr lang="cs-CZ" smtClean="0"/>
              <a:t>30</a:t>
            </a:fld>
            <a:endParaRPr lang="cs-CZ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E8D2C8-EDAB-40E5-9192-6E76D79391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2962" y="1012067"/>
            <a:ext cx="8350975" cy="574129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19881D9C-A07E-491C-9CCA-5B9DB177DC5E}"/>
              </a:ext>
            </a:extLst>
          </p:cNvPr>
          <p:cNvSpPr/>
          <p:nvPr/>
        </p:nvSpPr>
        <p:spPr>
          <a:xfrm>
            <a:off x="9723433" y="1816906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18EC445-2741-476B-8363-675191B17232}"/>
              </a:ext>
            </a:extLst>
          </p:cNvPr>
          <p:cNvSpPr/>
          <p:nvPr/>
        </p:nvSpPr>
        <p:spPr>
          <a:xfrm>
            <a:off x="11012483" y="1838594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307BFDC-AC59-4EDF-92C9-9251544ED02A}"/>
              </a:ext>
            </a:extLst>
          </p:cNvPr>
          <p:cNvSpPr/>
          <p:nvPr/>
        </p:nvSpPr>
        <p:spPr>
          <a:xfrm>
            <a:off x="10231433" y="1257360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28C7270-6D01-49C4-A7C7-105FF812D3F5}"/>
              </a:ext>
            </a:extLst>
          </p:cNvPr>
          <p:cNvSpPr/>
          <p:nvPr/>
        </p:nvSpPr>
        <p:spPr>
          <a:xfrm>
            <a:off x="11202983" y="3111650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EF399D2-44A7-47F3-A635-6D3DEBDF69B9}"/>
              </a:ext>
            </a:extLst>
          </p:cNvPr>
          <p:cNvSpPr/>
          <p:nvPr/>
        </p:nvSpPr>
        <p:spPr>
          <a:xfrm>
            <a:off x="10005768" y="4608106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E25CDDD-BBA9-4685-B38A-6DC48E6E7ECB}"/>
              </a:ext>
            </a:extLst>
          </p:cNvPr>
          <p:cNvSpPr/>
          <p:nvPr/>
        </p:nvSpPr>
        <p:spPr>
          <a:xfrm>
            <a:off x="9194650" y="4608707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B3E6DA2-A300-460E-9802-325C41FD8232}"/>
              </a:ext>
            </a:extLst>
          </p:cNvPr>
          <p:cNvSpPr/>
          <p:nvPr/>
        </p:nvSpPr>
        <p:spPr>
          <a:xfrm>
            <a:off x="8154983" y="3323258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0DAF67B-CF3C-4657-8E1A-41180C5A00FB}"/>
              </a:ext>
            </a:extLst>
          </p:cNvPr>
          <p:cNvSpPr/>
          <p:nvPr/>
        </p:nvSpPr>
        <p:spPr>
          <a:xfrm>
            <a:off x="8524699" y="4608105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83BDA15-F94F-4898-B448-8A420CCA4287}"/>
              </a:ext>
            </a:extLst>
          </p:cNvPr>
          <p:cNvSpPr/>
          <p:nvPr/>
        </p:nvSpPr>
        <p:spPr>
          <a:xfrm>
            <a:off x="6580773" y="4490845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844A2B4-8B1B-48C3-8541-09F7C498AB3F}"/>
              </a:ext>
            </a:extLst>
          </p:cNvPr>
          <p:cNvSpPr/>
          <p:nvPr/>
        </p:nvSpPr>
        <p:spPr>
          <a:xfrm>
            <a:off x="7271505" y="4377358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159BDC1-09BF-4E2A-897F-678B8E91D25C}"/>
              </a:ext>
            </a:extLst>
          </p:cNvPr>
          <p:cNvSpPr/>
          <p:nvPr/>
        </p:nvSpPr>
        <p:spPr>
          <a:xfrm>
            <a:off x="6059483" y="4037262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F6018D46-0F95-4762-8F74-114DDBDC9874}"/>
              </a:ext>
            </a:extLst>
          </p:cNvPr>
          <p:cNvSpPr/>
          <p:nvPr/>
        </p:nvSpPr>
        <p:spPr>
          <a:xfrm>
            <a:off x="4513496" y="3745087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EFF1C44-C514-4DA2-8DC1-6B6DB45E4A1B}"/>
              </a:ext>
            </a:extLst>
          </p:cNvPr>
          <p:cNvSpPr/>
          <p:nvPr/>
        </p:nvSpPr>
        <p:spPr>
          <a:xfrm>
            <a:off x="4196186" y="2974023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5734F7B-8957-433D-BC17-2172C94BBE81}"/>
              </a:ext>
            </a:extLst>
          </p:cNvPr>
          <p:cNvSpPr/>
          <p:nvPr/>
        </p:nvSpPr>
        <p:spPr>
          <a:xfrm>
            <a:off x="6863108" y="3469834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422CF020-23FE-46B6-9575-9788519A77A6}"/>
              </a:ext>
            </a:extLst>
          </p:cNvPr>
          <p:cNvSpPr/>
          <p:nvPr/>
        </p:nvSpPr>
        <p:spPr>
          <a:xfrm>
            <a:off x="9335817" y="3927109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37E4C72-EF71-4B27-864A-62E279FFBE63}"/>
              </a:ext>
            </a:extLst>
          </p:cNvPr>
          <p:cNvSpPr/>
          <p:nvPr/>
        </p:nvSpPr>
        <p:spPr>
          <a:xfrm>
            <a:off x="9211898" y="997094"/>
            <a:ext cx="2273420" cy="148228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Callout: Line 6">
            <a:extLst>
              <a:ext uri="{FF2B5EF4-FFF2-40B4-BE49-F238E27FC236}">
                <a16:creationId xmlns:a16="http://schemas.microsoft.com/office/drawing/2014/main" id="{55848FBE-6D2E-4B0D-A69B-BDAF5F42FCD2}"/>
              </a:ext>
            </a:extLst>
          </p:cNvPr>
          <p:cNvSpPr/>
          <p:nvPr/>
        </p:nvSpPr>
        <p:spPr>
          <a:xfrm>
            <a:off x="6863108" y="1203622"/>
            <a:ext cx="2125973" cy="827839"/>
          </a:xfrm>
          <a:prstGeom prst="borderCallout1">
            <a:avLst>
              <a:gd name="adj1" fmla="val 51526"/>
              <a:gd name="adj2" fmla="val 99391"/>
              <a:gd name="adj3" fmla="val 80817"/>
              <a:gd name="adj4" fmla="val 112594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C1+C2+C3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124,2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 C3: 168 kW</a:t>
            </a: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2xAYKY3x240+120 (2x3x200A)</a:t>
            </a: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2x AYKY3x185+95 (3x240A)</a:t>
            </a:r>
          </a:p>
        </p:txBody>
      </p:sp>
      <p:sp>
        <p:nvSpPr>
          <p:cNvPr id="28" name="Callout: Line 27">
            <a:extLst>
              <a:ext uri="{FF2B5EF4-FFF2-40B4-BE49-F238E27FC236}">
                <a16:creationId xmlns:a16="http://schemas.microsoft.com/office/drawing/2014/main" id="{1EA5210D-A334-40D4-A34C-FB719A43BC92}"/>
              </a:ext>
            </a:extLst>
          </p:cNvPr>
          <p:cNvSpPr/>
          <p:nvPr/>
        </p:nvSpPr>
        <p:spPr>
          <a:xfrm>
            <a:off x="6837816" y="2142842"/>
            <a:ext cx="1969218" cy="581234"/>
          </a:xfrm>
          <a:prstGeom prst="borderCallout1">
            <a:avLst>
              <a:gd name="adj1" fmla="val 99050"/>
              <a:gd name="adj2" fmla="val 57990"/>
              <a:gd name="adj3" fmla="val 223389"/>
              <a:gd name="adj4" fmla="val 73618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B – mezi kaplí a B1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67,5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143 kW</a:t>
            </a:r>
          </a:p>
        </p:txBody>
      </p:sp>
      <p:sp>
        <p:nvSpPr>
          <p:cNvPr id="29" name="Callout: Line 28">
            <a:extLst>
              <a:ext uri="{FF2B5EF4-FFF2-40B4-BE49-F238E27FC236}">
                <a16:creationId xmlns:a16="http://schemas.microsoft.com/office/drawing/2014/main" id="{FBA1DAD7-E77A-4005-BC7E-033C3368EAA6}"/>
              </a:ext>
            </a:extLst>
          </p:cNvPr>
          <p:cNvSpPr/>
          <p:nvPr/>
        </p:nvSpPr>
        <p:spPr>
          <a:xfrm>
            <a:off x="4908791" y="2155024"/>
            <a:ext cx="1856650" cy="581234"/>
          </a:xfrm>
          <a:prstGeom prst="borderCallout1">
            <a:avLst>
              <a:gd name="adj1" fmla="val 97411"/>
              <a:gd name="adj2" fmla="val 81691"/>
              <a:gd name="adj3" fmla="val 251248"/>
              <a:gd name="adj4" fmla="val 111452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A4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39,6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95 kW</a:t>
            </a:r>
          </a:p>
        </p:txBody>
      </p:sp>
      <p:sp>
        <p:nvSpPr>
          <p:cNvPr id="30" name="Callout: Line 29">
            <a:extLst>
              <a:ext uri="{FF2B5EF4-FFF2-40B4-BE49-F238E27FC236}">
                <a16:creationId xmlns:a16="http://schemas.microsoft.com/office/drawing/2014/main" id="{F1CC6907-EAA4-4BD8-80D2-865EDAEAB826}"/>
              </a:ext>
            </a:extLst>
          </p:cNvPr>
          <p:cNvSpPr/>
          <p:nvPr/>
        </p:nvSpPr>
        <p:spPr>
          <a:xfrm>
            <a:off x="3271385" y="1302260"/>
            <a:ext cx="1856650" cy="581234"/>
          </a:xfrm>
          <a:prstGeom prst="borderCallout1">
            <a:avLst>
              <a:gd name="adj1" fmla="val 98881"/>
              <a:gd name="adj2" fmla="val 36584"/>
              <a:gd name="adj3" fmla="val 294805"/>
              <a:gd name="adj4" fmla="val 5702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F4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13,05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?? kW</a:t>
            </a:r>
          </a:p>
        </p:txBody>
      </p:sp>
      <p:sp>
        <p:nvSpPr>
          <p:cNvPr id="31" name="Callout: Line 30">
            <a:extLst>
              <a:ext uri="{FF2B5EF4-FFF2-40B4-BE49-F238E27FC236}">
                <a16:creationId xmlns:a16="http://schemas.microsoft.com/office/drawing/2014/main" id="{8B5DC5B5-8FF6-4B87-B297-9C3E77CC3EF5}"/>
              </a:ext>
            </a:extLst>
          </p:cNvPr>
          <p:cNvSpPr/>
          <p:nvPr/>
        </p:nvSpPr>
        <p:spPr>
          <a:xfrm>
            <a:off x="2520114" y="4431200"/>
            <a:ext cx="1927649" cy="581234"/>
          </a:xfrm>
          <a:prstGeom prst="borderCallout1">
            <a:avLst>
              <a:gd name="adj1" fmla="val 4001"/>
              <a:gd name="adj2" fmla="val 79220"/>
              <a:gd name="adj3" fmla="val -83058"/>
              <a:gd name="adj4" fmla="val 102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F2+F3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4</a:t>
            </a:r>
            <a:r>
              <a:rPr lang="en-US" sz="1000" dirty="0">
                <a:solidFill>
                  <a:srgbClr val="FF0000"/>
                </a:solidFill>
              </a:rPr>
              <a:t>9.95</a:t>
            </a:r>
            <a:r>
              <a:rPr lang="cs-CZ" sz="1000" dirty="0">
                <a:solidFill>
                  <a:srgbClr val="FF0000"/>
                </a:solidFill>
              </a:rPr>
              <a:t>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?? kW</a:t>
            </a:r>
          </a:p>
        </p:txBody>
      </p:sp>
      <p:sp>
        <p:nvSpPr>
          <p:cNvPr id="32" name="Callout: Line 31">
            <a:extLst>
              <a:ext uri="{FF2B5EF4-FFF2-40B4-BE49-F238E27FC236}">
                <a16:creationId xmlns:a16="http://schemas.microsoft.com/office/drawing/2014/main" id="{16E28955-CA50-49ED-B6E3-5FFFD3C66D13}"/>
              </a:ext>
            </a:extLst>
          </p:cNvPr>
          <p:cNvSpPr/>
          <p:nvPr/>
        </p:nvSpPr>
        <p:spPr>
          <a:xfrm>
            <a:off x="2757244" y="5669475"/>
            <a:ext cx="1927649" cy="581234"/>
          </a:xfrm>
          <a:prstGeom prst="borderCallout1">
            <a:avLst>
              <a:gd name="adj1" fmla="val -914"/>
              <a:gd name="adj2" fmla="val 60845"/>
              <a:gd name="adj3" fmla="val -314123"/>
              <a:gd name="adj4" fmla="val 14192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F1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43,2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?? kW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C56CDA1B-3E70-4997-9923-1608B77F6C37}"/>
              </a:ext>
            </a:extLst>
          </p:cNvPr>
          <p:cNvSpPr/>
          <p:nvPr/>
        </p:nvSpPr>
        <p:spPr>
          <a:xfrm>
            <a:off x="5285869" y="3666814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allout: Line 33">
            <a:extLst>
              <a:ext uri="{FF2B5EF4-FFF2-40B4-BE49-F238E27FC236}">
                <a16:creationId xmlns:a16="http://schemas.microsoft.com/office/drawing/2014/main" id="{60F7FFC3-3EA4-4881-BB3A-FF10F4C313C7}"/>
              </a:ext>
            </a:extLst>
          </p:cNvPr>
          <p:cNvSpPr/>
          <p:nvPr/>
        </p:nvSpPr>
        <p:spPr>
          <a:xfrm>
            <a:off x="4737153" y="5272112"/>
            <a:ext cx="1927649" cy="581234"/>
          </a:xfrm>
          <a:prstGeom prst="borderCallout1">
            <a:avLst>
              <a:gd name="adj1" fmla="val -914"/>
              <a:gd name="adj2" fmla="val 60845"/>
              <a:gd name="adj3" fmla="val -169913"/>
              <a:gd name="adj4" fmla="val 79916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A3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37,35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52 kW</a:t>
            </a:r>
          </a:p>
        </p:txBody>
      </p:sp>
      <p:sp>
        <p:nvSpPr>
          <p:cNvPr id="35" name="Callout: Line 34">
            <a:extLst>
              <a:ext uri="{FF2B5EF4-FFF2-40B4-BE49-F238E27FC236}">
                <a16:creationId xmlns:a16="http://schemas.microsoft.com/office/drawing/2014/main" id="{8EC64403-74E6-4853-A4FC-426E609D0B77}"/>
              </a:ext>
            </a:extLst>
          </p:cNvPr>
          <p:cNvSpPr/>
          <p:nvPr/>
        </p:nvSpPr>
        <p:spPr>
          <a:xfrm>
            <a:off x="6357066" y="6089110"/>
            <a:ext cx="1927649" cy="581234"/>
          </a:xfrm>
          <a:prstGeom prst="borderCallout1">
            <a:avLst>
              <a:gd name="adj1" fmla="val -4191"/>
              <a:gd name="adj2" fmla="val 35150"/>
              <a:gd name="adj3" fmla="val -245296"/>
              <a:gd name="adj4" fmla="val 23586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A5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13,5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?? kW</a:t>
            </a:r>
          </a:p>
        </p:txBody>
      </p:sp>
      <p:sp>
        <p:nvSpPr>
          <p:cNvPr id="36" name="Callout: Line 35">
            <a:extLst>
              <a:ext uri="{FF2B5EF4-FFF2-40B4-BE49-F238E27FC236}">
                <a16:creationId xmlns:a16="http://schemas.microsoft.com/office/drawing/2014/main" id="{BFA68DED-A958-4723-BA24-445271909D0D}"/>
              </a:ext>
            </a:extLst>
          </p:cNvPr>
          <p:cNvSpPr/>
          <p:nvPr/>
        </p:nvSpPr>
        <p:spPr>
          <a:xfrm>
            <a:off x="7959458" y="5457193"/>
            <a:ext cx="1927649" cy="581234"/>
          </a:xfrm>
          <a:prstGeom prst="borderCallout1">
            <a:avLst>
              <a:gd name="adj1" fmla="val -4191"/>
              <a:gd name="adj2" fmla="val 35150"/>
              <a:gd name="adj3" fmla="val -155486"/>
              <a:gd name="adj4" fmla="val -27442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A2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35,55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84 kW</a:t>
            </a:r>
          </a:p>
        </p:txBody>
      </p:sp>
      <p:sp>
        <p:nvSpPr>
          <p:cNvPr id="37" name="Callout: Line 36">
            <a:extLst>
              <a:ext uri="{FF2B5EF4-FFF2-40B4-BE49-F238E27FC236}">
                <a16:creationId xmlns:a16="http://schemas.microsoft.com/office/drawing/2014/main" id="{4C99C7FE-AFB8-4E48-A633-1FAA6303F933}"/>
              </a:ext>
            </a:extLst>
          </p:cNvPr>
          <p:cNvSpPr/>
          <p:nvPr/>
        </p:nvSpPr>
        <p:spPr>
          <a:xfrm>
            <a:off x="9985939" y="5551099"/>
            <a:ext cx="1927649" cy="581234"/>
          </a:xfrm>
          <a:prstGeom prst="borderCallout1">
            <a:avLst>
              <a:gd name="adj1" fmla="val 51527"/>
              <a:gd name="adj2" fmla="val 1550"/>
              <a:gd name="adj3" fmla="val -137383"/>
              <a:gd name="adj4" fmla="val -68164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A6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31,5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32 kW</a:t>
            </a:r>
          </a:p>
        </p:txBody>
      </p:sp>
      <p:sp>
        <p:nvSpPr>
          <p:cNvPr id="38" name="Callout: Line 37">
            <a:extLst>
              <a:ext uri="{FF2B5EF4-FFF2-40B4-BE49-F238E27FC236}">
                <a16:creationId xmlns:a16="http://schemas.microsoft.com/office/drawing/2014/main" id="{403C1636-646D-4E64-A1AD-DFAB6EAF9972}"/>
              </a:ext>
            </a:extLst>
          </p:cNvPr>
          <p:cNvSpPr/>
          <p:nvPr/>
        </p:nvSpPr>
        <p:spPr>
          <a:xfrm>
            <a:off x="9985939" y="4885037"/>
            <a:ext cx="1927649" cy="581234"/>
          </a:xfrm>
          <a:prstGeom prst="borderCallout1">
            <a:avLst>
              <a:gd name="adj1" fmla="val 51527"/>
              <a:gd name="adj2" fmla="val 1550"/>
              <a:gd name="adj3" fmla="val -17631"/>
              <a:gd name="adj4" fmla="val -32194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A6-A7-A8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32,4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?? kW</a:t>
            </a:r>
          </a:p>
        </p:txBody>
      </p:sp>
      <p:sp>
        <p:nvSpPr>
          <p:cNvPr id="39" name="Callout: Line 38">
            <a:extLst>
              <a:ext uri="{FF2B5EF4-FFF2-40B4-BE49-F238E27FC236}">
                <a16:creationId xmlns:a16="http://schemas.microsoft.com/office/drawing/2014/main" id="{92F1FC0B-A906-4243-AD66-895F70DD5DB1}"/>
              </a:ext>
            </a:extLst>
          </p:cNvPr>
          <p:cNvSpPr/>
          <p:nvPr/>
        </p:nvSpPr>
        <p:spPr>
          <a:xfrm>
            <a:off x="10061307" y="3870922"/>
            <a:ext cx="1927649" cy="581234"/>
          </a:xfrm>
          <a:prstGeom prst="borderCallout1">
            <a:avLst>
              <a:gd name="adj1" fmla="val 102987"/>
              <a:gd name="adj2" fmla="val 16623"/>
              <a:gd name="adj3" fmla="val 148880"/>
              <a:gd name="adj4" fmla="val 3333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A7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35,1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?? kW</a:t>
            </a:r>
          </a:p>
        </p:txBody>
      </p:sp>
      <p:sp>
        <p:nvSpPr>
          <p:cNvPr id="40" name="Callout: Line 39">
            <a:extLst>
              <a:ext uri="{FF2B5EF4-FFF2-40B4-BE49-F238E27FC236}">
                <a16:creationId xmlns:a16="http://schemas.microsoft.com/office/drawing/2014/main" id="{08E4F69F-2173-4FE5-BF8E-000DC5DA2147}"/>
              </a:ext>
            </a:extLst>
          </p:cNvPr>
          <p:cNvSpPr/>
          <p:nvPr/>
        </p:nvSpPr>
        <p:spPr>
          <a:xfrm>
            <a:off x="8524699" y="3156584"/>
            <a:ext cx="1927649" cy="581234"/>
          </a:xfrm>
          <a:prstGeom prst="borderCallout1">
            <a:avLst>
              <a:gd name="adj1" fmla="val 99051"/>
              <a:gd name="adj2" fmla="val 41574"/>
              <a:gd name="adj3" fmla="val 149896"/>
              <a:gd name="adj4" fmla="val 49205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A8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17,1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?? kW</a:t>
            </a:r>
          </a:p>
        </p:txBody>
      </p:sp>
      <p:sp>
        <p:nvSpPr>
          <p:cNvPr id="41" name="Callout: Line 40">
            <a:extLst>
              <a:ext uri="{FF2B5EF4-FFF2-40B4-BE49-F238E27FC236}">
                <a16:creationId xmlns:a16="http://schemas.microsoft.com/office/drawing/2014/main" id="{DB2A5370-0C70-4167-9A39-9BB3A065A6D7}"/>
              </a:ext>
            </a:extLst>
          </p:cNvPr>
          <p:cNvSpPr/>
          <p:nvPr/>
        </p:nvSpPr>
        <p:spPr>
          <a:xfrm>
            <a:off x="10206743" y="2519776"/>
            <a:ext cx="1927649" cy="581234"/>
          </a:xfrm>
          <a:prstGeom prst="borderCallout1">
            <a:avLst>
              <a:gd name="adj1" fmla="val 99051"/>
              <a:gd name="adj2" fmla="val 41574"/>
              <a:gd name="adj3" fmla="val 128592"/>
              <a:gd name="adj4" fmla="val 56960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Vila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12,15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výkon: ?? kW</a:t>
            </a:r>
          </a:p>
        </p:txBody>
      </p:sp>
      <p:sp>
        <p:nvSpPr>
          <p:cNvPr id="42" name="Callout: Line 41">
            <a:extLst>
              <a:ext uri="{FF2B5EF4-FFF2-40B4-BE49-F238E27FC236}">
                <a16:creationId xmlns:a16="http://schemas.microsoft.com/office/drawing/2014/main" id="{2236929E-1506-4F2B-9967-9EDC0B937475}"/>
              </a:ext>
            </a:extLst>
          </p:cNvPr>
          <p:cNvSpPr/>
          <p:nvPr/>
        </p:nvSpPr>
        <p:spPr>
          <a:xfrm>
            <a:off x="87251" y="1047149"/>
            <a:ext cx="3084133" cy="2879960"/>
          </a:xfrm>
          <a:prstGeom prst="borderCallout1">
            <a:avLst>
              <a:gd name="adj1" fmla="val 100929"/>
              <a:gd name="adj2" fmla="val 99351"/>
              <a:gd name="adj3" fmla="val 99640"/>
              <a:gd name="adj4" fmla="val 100005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u="sng" dirty="0">
                <a:solidFill>
                  <a:srgbClr val="FF0000"/>
                </a:solidFill>
              </a:rPr>
              <a:t>ROZVODY</a:t>
            </a:r>
            <a:r>
              <a:rPr lang="cs-CZ" sz="1050" u="sng" dirty="0">
                <a:solidFill>
                  <a:srgbClr val="FF0000"/>
                </a:solidFill>
              </a:rPr>
              <a:t> (kapacita)</a:t>
            </a:r>
          </a:p>
          <a:p>
            <a:pPr marL="171450" indent="-171450">
              <a:buFontTx/>
              <a:buChar char="-"/>
            </a:pPr>
            <a:r>
              <a:rPr lang="en-US" sz="1050" dirty="0">
                <a:solidFill>
                  <a:srgbClr val="FF0000"/>
                </a:solidFill>
              </a:rPr>
              <a:t>LDN DO: </a:t>
            </a:r>
            <a:r>
              <a:rPr lang="cs-CZ" sz="1050" dirty="0">
                <a:solidFill>
                  <a:srgbClr val="FF0000"/>
                </a:solidFill>
              </a:rPr>
              <a:t>2x AYKY3x185+95 (3x240A)</a:t>
            </a:r>
          </a:p>
          <a:p>
            <a:pPr marL="171450" indent="-171450">
              <a:buFontTx/>
              <a:buChar char="-"/>
            </a:pPr>
            <a:r>
              <a:rPr lang="en-US" sz="1050" dirty="0">
                <a:solidFill>
                  <a:srgbClr val="FF0000"/>
                </a:solidFill>
              </a:rPr>
              <a:t>LDN MDO: </a:t>
            </a:r>
            <a:r>
              <a:rPr lang="cs-CZ" sz="1050" dirty="0">
                <a:solidFill>
                  <a:srgbClr val="FF0000"/>
                </a:solidFill>
              </a:rPr>
              <a:t>2xAYKY3x240+120 (2x3x200A)</a:t>
            </a:r>
          </a:p>
          <a:p>
            <a:pPr marL="628650" lvl="1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2xAYKY3x240+120 (3x200A)</a:t>
            </a:r>
          </a:p>
          <a:p>
            <a:pPr marL="171450" indent="-171450">
              <a:buFontTx/>
              <a:buChar char="-"/>
            </a:pPr>
            <a:r>
              <a:rPr lang="en-US" sz="1050" dirty="0" err="1">
                <a:solidFill>
                  <a:srgbClr val="FF0000"/>
                </a:solidFill>
              </a:rPr>
              <a:t>Poliklinika</a:t>
            </a:r>
            <a:r>
              <a:rPr lang="en-US" sz="1050" dirty="0">
                <a:solidFill>
                  <a:srgbClr val="FF0000"/>
                </a:solidFill>
              </a:rPr>
              <a:t> DO: 3xAYKY</a:t>
            </a:r>
            <a:r>
              <a:rPr lang="cs-CZ" sz="1050" dirty="0">
                <a:solidFill>
                  <a:srgbClr val="FF0000"/>
                </a:solidFill>
              </a:rPr>
              <a:t>3x240+120 (3x460A)</a:t>
            </a:r>
          </a:p>
          <a:p>
            <a:pPr marL="171450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Nemocnice</a:t>
            </a:r>
            <a:r>
              <a:rPr lang="en-US" sz="1050" dirty="0">
                <a:solidFill>
                  <a:srgbClr val="FF0000"/>
                </a:solidFill>
              </a:rPr>
              <a:t> DO: </a:t>
            </a:r>
            <a:r>
              <a:rPr lang="cs-CZ" sz="1050" dirty="0">
                <a:solidFill>
                  <a:srgbClr val="FF0000"/>
                </a:solidFill>
              </a:rPr>
              <a:t>1</a:t>
            </a:r>
            <a:r>
              <a:rPr lang="en-US" sz="1050" dirty="0" err="1">
                <a:solidFill>
                  <a:srgbClr val="FF0000"/>
                </a:solidFill>
              </a:rPr>
              <a:t>xAYKY</a:t>
            </a:r>
            <a:r>
              <a:rPr lang="cs-CZ" sz="1050" dirty="0">
                <a:solidFill>
                  <a:srgbClr val="FF0000"/>
                </a:solidFill>
              </a:rPr>
              <a:t>3x240+120 (3x190A)</a:t>
            </a:r>
          </a:p>
          <a:p>
            <a:pPr marL="171450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Nemocnice</a:t>
            </a:r>
            <a:r>
              <a:rPr lang="en-US" sz="1050" dirty="0">
                <a:solidFill>
                  <a:srgbClr val="FF0000"/>
                </a:solidFill>
              </a:rPr>
              <a:t> </a:t>
            </a:r>
            <a:r>
              <a:rPr lang="cs-CZ" sz="1050" dirty="0">
                <a:solidFill>
                  <a:srgbClr val="FF0000"/>
                </a:solidFill>
              </a:rPr>
              <a:t>M</a:t>
            </a:r>
            <a:r>
              <a:rPr lang="en-US" sz="1050" dirty="0">
                <a:solidFill>
                  <a:srgbClr val="FF0000"/>
                </a:solidFill>
              </a:rPr>
              <a:t>DO: 3xAYKY</a:t>
            </a:r>
            <a:r>
              <a:rPr lang="cs-CZ" sz="1050" dirty="0">
                <a:solidFill>
                  <a:srgbClr val="FF0000"/>
                </a:solidFill>
              </a:rPr>
              <a:t>3x240+120 (3x450A)</a:t>
            </a:r>
          </a:p>
          <a:p>
            <a:pPr marL="171450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Chirurgické sály DO: 2</a:t>
            </a:r>
            <a:r>
              <a:rPr lang="en-US" sz="1050" dirty="0" err="1">
                <a:solidFill>
                  <a:srgbClr val="FF0000"/>
                </a:solidFill>
              </a:rPr>
              <a:t>xAYKY</a:t>
            </a:r>
            <a:r>
              <a:rPr lang="cs-CZ" sz="1050" dirty="0">
                <a:solidFill>
                  <a:srgbClr val="FF0000"/>
                </a:solidFill>
              </a:rPr>
              <a:t>4x70 (3x140A)</a:t>
            </a:r>
          </a:p>
          <a:p>
            <a:pPr marL="171450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Chirurgické sály MDO: 1</a:t>
            </a:r>
            <a:r>
              <a:rPr lang="en-US" sz="1050" dirty="0" err="1">
                <a:solidFill>
                  <a:srgbClr val="FF0000"/>
                </a:solidFill>
              </a:rPr>
              <a:t>xAYKY</a:t>
            </a:r>
            <a:r>
              <a:rPr lang="cs-CZ" sz="1050" dirty="0">
                <a:solidFill>
                  <a:srgbClr val="FF0000"/>
                </a:solidFill>
              </a:rPr>
              <a:t>3x185+95 (3x300A)</a:t>
            </a:r>
          </a:p>
          <a:p>
            <a:pPr marL="171450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Kotelna DO: 1xAYKY3x185+95 (3x150A)</a:t>
            </a:r>
          </a:p>
          <a:p>
            <a:pPr marL="171450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Údržba DO: 1xAYKY3x120+70 (3x120A)</a:t>
            </a:r>
          </a:p>
          <a:p>
            <a:pPr marL="171450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Údržba MDO: 1xAYKY3x185+95 (3x150A)</a:t>
            </a:r>
          </a:p>
          <a:p>
            <a:pPr marL="171450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Prádelna MDO: 1xAYKY3x185+95 (3x150A)</a:t>
            </a:r>
          </a:p>
          <a:p>
            <a:pPr marL="171450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Prosektura, zásob MDO: 1xAYKY3x95+50 (3x90A)</a:t>
            </a:r>
          </a:p>
          <a:p>
            <a:pPr marL="171450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ČOV MDO: 1xAYKY4x25 (3x45A)</a:t>
            </a:r>
          </a:p>
          <a:p>
            <a:pPr marL="171450" indent="-171450">
              <a:buFontTx/>
              <a:buChar char="-"/>
            </a:pPr>
            <a:r>
              <a:rPr lang="cs-CZ" sz="1050" dirty="0" err="1">
                <a:solidFill>
                  <a:srgbClr val="FF0000"/>
                </a:solidFill>
              </a:rPr>
              <a:t>Kompr</a:t>
            </a:r>
            <a:r>
              <a:rPr lang="cs-CZ" sz="1050" dirty="0">
                <a:solidFill>
                  <a:srgbClr val="FF0000"/>
                </a:solidFill>
              </a:rPr>
              <a:t>. Prádelna: 1xCYKY4x16 (3x45A)</a:t>
            </a:r>
          </a:p>
          <a:p>
            <a:pPr marL="171450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Kuchyně MDO: 2xAYKY3x240+120 (3x300A)</a:t>
            </a:r>
          </a:p>
        </p:txBody>
      </p:sp>
      <p:sp>
        <p:nvSpPr>
          <p:cNvPr id="43" name="Zástupný symbol pro obsah 2">
            <a:extLst>
              <a:ext uri="{FF2B5EF4-FFF2-40B4-BE49-F238E27FC236}">
                <a16:creationId xmlns:a16="http://schemas.microsoft.com/office/drawing/2014/main" id="{946DCC57-21A4-4115-B7BC-542A9C1D27AF}"/>
              </a:ext>
            </a:extLst>
          </p:cNvPr>
          <p:cNvSpPr>
            <a:spLocks/>
          </p:cNvSpPr>
          <p:nvPr/>
        </p:nvSpPr>
        <p:spPr bwMode="auto">
          <a:xfrm>
            <a:off x="120446" y="4240373"/>
            <a:ext cx="2399668" cy="2252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800" b="1" dirty="0">
                <a:latin typeface="Montserrat" panose="00000500000000000000" pitchFamily="50" charset="-18"/>
                <a:cs typeface="Arial" panose="020B0604020202020204" pitchFamily="34" charset="0"/>
              </a:rPr>
              <a:t>POZNÁMKA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800" dirty="0">
                <a:latin typeface="Montserrat" panose="00000500000000000000" pitchFamily="50" charset="-18"/>
                <a:cs typeface="Arial" panose="020B0604020202020204" pitchFamily="34" charset="0"/>
              </a:rPr>
              <a:t>- SOUDOBÝ VÝKON MDO VYCHÁZÍ Z PROJEKTOVÉ DOKUMENTACE JEDNOTLIVÝCH BUDOV A JE TO ZÁROVEŇ VÝCHOZÍ HODNOTA PRO </a:t>
            </a:r>
            <a:r>
              <a:rPr lang="cs-CZ" altLang="cs-CZ" sz="800" dirty="0" err="1">
                <a:latin typeface="Montserrat" panose="00000500000000000000" pitchFamily="50" charset="-18"/>
                <a:cs typeface="Arial" panose="020B0604020202020204" pitchFamily="34" charset="0"/>
              </a:rPr>
              <a:t>PRO</a:t>
            </a:r>
            <a:r>
              <a:rPr lang="cs-CZ" altLang="cs-CZ" sz="800" dirty="0">
                <a:latin typeface="Montserrat" panose="00000500000000000000" pitchFamily="50" charset="-18"/>
                <a:cs typeface="Arial" panose="020B0604020202020204" pitchFamily="34" charset="0"/>
              </a:rPr>
              <a:t> NÁVRH KABELÁŽE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800" dirty="0">
                <a:latin typeface="Montserrat" panose="00000500000000000000" pitchFamily="50" charset="-18"/>
                <a:cs typeface="Arial" panose="020B0604020202020204" pitchFamily="34" charset="0"/>
              </a:rPr>
              <a:t>- Z POROVNÁNÍ INSTALOVANÉHO A SOUDOBÉHO VÝKONU (TAM KDE JE SOUDOBÝ VÝKON DOSTUPNÝ) JE ZŘEJMÉ, ŽE INSTALACE MDO JE SCHOPNA V KRAJNÍM PŘÍPADĚ VYVÉST INSTALOVANÝ VÝKON Z KAŽDÉHO OBJEKTU.</a:t>
            </a:r>
          </a:p>
        </p:txBody>
      </p:sp>
    </p:spTree>
    <p:extLst>
      <p:ext uri="{BB962C8B-B14F-4D97-AF65-F5344CB8AC3E}">
        <p14:creationId xmlns:p14="http://schemas.microsoft.com/office/powerpoint/2010/main" val="42108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NÁVRH VÝKONU – UKAZATEL EFEKTIVNOSTI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31</a:t>
            </a:fld>
            <a:endParaRPr lang="cs-CZ"/>
          </a:p>
        </p:txBody>
      </p:sp>
      <p:graphicFrame>
        <p:nvGraphicFramePr>
          <p:cNvPr id="8" name="Table 6">
            <a:extLst>
              <a:ext uri="{FF2B5EF4-FFF2-40B4-BE49-F238E27FC236}">
                <a16:creationId xmlns:a16="http://schemas.microsoft.com/office/drawing/2014/main" id="{FA7C2A2C-C744-6D1F-A510-E263BE10F2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764913"/>
              </p:ext>
            </p:extLst>
          </p:nvPr>
        </p:nvGraphicFramePr>
        <p:xfrm>
          <a:off x="172239" y="870954"/>
          <a:ext cx="11695386" cy="54048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642">
                  <a:extLst>
                    <a:ext uri="{9D8B030D-6E8A-4147-A177-3AD203B41FA5}">
                      <a16:colId xmlns:a16="http://schemas.microsoft.com/office/drawing/2014/main" val="2072999206"/>
                    </a:ext>
                  </a:extLst>
                </a:gridCol>
                <a:gridCol w="1511325">
                  <a:extLst>
                    <a:ext uri="{9D8B030D-6E8A-4147-A177-3AD203B41FA5}">
                      <a16:colId xmlns:a16="http://schemas.microsoft.com/office/drawing/2014/main" val="519243676"/>
                    </a:ext>
                  </a:extLst>
                </a:gridCol>
                <a:gridCol w="1206935">
                  <a:extLst>
                    <a:ext uri="{9D8B030D-6E8A-4147-A177-3AD203B41FA5}">
                      <a16:colId xmlns:a16="http://schemas.microsoft.com/office/drawing/2014/main" val="2075898856"/>
                    </a:ext>
                  </a:extLst>
                </a:gridCol>
                <a:gridCol w="1972528">
                  <a:extLst>
                    <a:ext uri="{9D8B030D-6E8A-4147-A177-3AD203B41FA5}">
                      <a16:colId xmlns:a16="http://schemas.microsoft.com/office/drawing/2014/main" val="2231635188"/>
                    </a:ext>
                  </a:extLst>
                </a:gridCol>
                <a:gridCol w="1864444">
                  <a:extLst>
                    <a:ext uri="{9D8B030D-6E8A-4147-A177-3AD203B41FA5}">
                      <a16:colId xmlns:a16="http://schemas.microsoft.com/office/drawing/2014/main" val="1714327861"/>
                    </a:ext>
                  </a:extLst>
                </a:gridCol>
                <a:gridCol w="1531187">
                  <a:extLst>
                    <a:ext uri="{9D8B030D-6E8A-4147-A177-3AD203B41FA5}">
                      <a16:colId xmlns:a16="http://schemas.microsoft.com/office/drawing/2014/main" val="2843311708"/>
                    </a:ext>
                  </a:extLst>
                </a:gridCol>
                <a:gridCol w="198153">
                  <a:extLst>
                    <a:ext uri="{9D8B030D-6E8A-4147-A177-3AD203B41FA5}">
                      <a16:colId xmlns:a16="http://schemas.microsoft.com/office/drawing/2014/main" val="2181097677"/>
                    </a:ext>
                  </a:extLst>
                </a:gridCol>
                <a:gridCol w="801866">
                  <a:extLst>
                    <a:ext uri="{9D8B030D-6E8A-4147-A177-3AD203B41FA5}">
                      <a16:colId xmlns:a16="http://schemas.microsoft.com/office/drawing/2014/main" val="2806237084"/>
                    </a:ext>
                  </a:extLst>
                </a:gridCol>
                <a:gridCol w="1580306">
                  <a:extLst>
                    <a:ext uri="{9D8B030D-6E8A-4147-A177-3AD203B41FA5}">
                      <a16:colId xmlns:a16="http://schemas.microsoft.com/office/drawing/2014/main" val="3482253875"/>
                    </a:ext>
                  </a:extLst>
                </a:gridCol>
              </a:tblGrid>
              <a:tr h="447613">
                <a:tc>
                  <a:txBody>
                    <a:bodyPr/>
                    <a:lstStyle/>
                    <a:p>
                      <a:pPr algn="l"/>
                      <a:r>
                        <a:rPr lang="cs-CZ" sz="1400" dirty="0"/>
                        <a:t>STŘECHA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INST. VÝKON (</a:t>
                      </a:r>
                      <a:r>
                        <a:rPr lang="cs-CZ" sz="1400" dirty="0" err="1"/>
                        <a:t>kWp</a:t>
                      </a:r>
                      <a:r>
                        <a:rPr lang="cs-CZ" sz="1400" dirty="0"/>
                        <a:t>)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P. MODULŮ (</a:t>
                      </a:r>
                      <a:r>
                        <a:rPr lang="en-US" sz="1400" dirty="0"/>
                        <a:t>#</a:t>
                      </a:r>
                      <a:r>
                        <a:rPr lang="cs-CZ" sz="1400" dirty="0"/>
                        <a:t>)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400" dirty="0"/>
                        <a:t>POZNÁMKA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UKAZATEL VÝKONNOSTI</a:t>
                      </a:r>
                      <a:r>
                        <a:rPr lang="en-US" sz="1400" dirty="0"/>
                        <a:t> </a:t>
                      </a:r>
                      <a:br>
                        <a:rPr lang="cs-CZ" sz="1400" dirty="0"/>
                      </a:br>
                      <a:r>
                        <a:rPr lang="en-US" sz="1400" dirty="0"/>
                        <a:t>(%)</a:t>
                      </a:r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MĚRNÝ ROČNÍ VÝNOS </a:t>
                      </a:r>
                    </a:p>
                    <a:p>
                      <a:pPr algn="ctr"/>
                      <a:r>
                        <a:rPr lang="cs-CZ" sz="1400" dirty="0"/>
                        <a:t>(kWh/</a:t>
                      </a:r>
                      <a:r>
                        <a:rPr lang="cs-CZ" sz="1400" dirty="0" err="1"/>
                        <a:t>kWp</a:t>
                      </a:r>
                      <a:r>
                        <a:rPr lang="cs-CZ" sz="1400" dirty="0"/>
                        <a:t>)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BUDOVA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dirty="0"/>
                        <a:t>INST. VÝKON </a:t>
                      </a:r>
                      <a:br>
                        <a:rPr lang="cs-CZ" sz="1400" dirty="0"/>
                      </a:br>
                      <a:r>
                        <a:rPr lang="cs-CZ" sz="1400" dirty="0"/>
                        <a:t>(</a:t>
                      </a:r>
                      <a:r>
                        <a:rPr lang="cs-CZ" sz="1400" dirty="0" err="1"/>
                        <a:t>kWp</a:t>
                      </a:r>
                      <a:r>
                        <a:rPr lang="cs-CZ" sz="1400" dirty="0"/>
                        <a:t>)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655100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35.55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8000"/>
                          </a:highlight>
                        </a:rPr>
                        <a:t>1020.7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008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 rowSpan="18"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35.55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04442631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A3 south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33.75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87.2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8000"/>
                          </a:highlight>
                          <a:latin typeface="+mn-lt"/>
                          <a:ea typeface="+mn-ea"/>
                          <a:cs typeface="+mn-cs"/>
                        </a:rPr>
                        <a:t>1051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37.35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9842409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A3 west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3.60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84.3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923.6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9874134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A4 West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19.80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Plochá střecha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84.4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916.7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A4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39.60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18085117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A4 East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19.80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</a:rPr>
                        <a:t>Plochá</a:t>
                      </a:r>
                      <a:r>
                        <a:rPr lang="en-US" sz="1200" u="none" strike="noStrike" dirty="0">
                          <a:effectLst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</a:rPr>
                        <a:t>střecha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882.7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65349218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A5 West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6.75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Plochá střecha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83.8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896.5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A5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13.50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23307368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A5 East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6.75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Plochá střecha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82.6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914.3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2017924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31.50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85.6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8000"/>
                          </a:highlight>
                          <a:latin typeface="+mn-lt"/>
                          <a:ea typeface="+mn-ea"/>
                          <a:cs typeface="+mn-cs"/>
                        </a:rPr>
                        <a:t>1028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A6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31.50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43946701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A7 south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31.50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86.3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8000"/>
                          </a:highlight>
                          <a:latin typeface="+mn-lt"/>
                          <a:ea typeface="+mn-ea"/>
                          <a:cs typeface="+mn-cs"/>
                        </a:rPr>
                        <a:t>1036.4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A7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35.10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6242532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A7 east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3.60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81.9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904.6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88999287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A8 west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1.80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14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74.7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823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17.10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85144924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A8 east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1.80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14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89.3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640.2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41593789"/>
                  </a:ext>
                </a:extLst>
              </a:tr>
              <a:tr h="311245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A8 south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13.50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14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81.6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87BF61"/>
                          </a:highlight>
                          <a:latin typeface="+mn-lt"/>
                          <a:ea typeface="+mn-ea"/>
                          <a:cs typeface="+mn-cs"/>
                        </a:rPr>
                        <a:t>974.3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BF6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01100082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A6-A7-A8 west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16.20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Plochá střecha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83.5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929.5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A6-A7-A8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32.40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47990158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A6-A7-A8 east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16.20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Plochá střecha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81.1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885.4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77755574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B west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34.65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14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84.7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923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67.50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6875279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B east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31.05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69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14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85.3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87BF61"/>
                          </a:highlight>
                          <a:latin typeface="+mn-lt"/>
                          <a:ea typeface="+mn-ea"/>
                          <a:cs typeface="+mn-cs"/>
                        </a:rPr>
                        <a:t>953.8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BF6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00215013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B south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1.80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14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78.9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87BF61"/>
                          </a:highlight>
                          <a:latin typeface="+mn-lt"/>
                          <a:ea typeface="+mn-ea"/>
                          <a:cs typeface="+mn-cs"/>
                        </a:rPr>
                        <a:t>953.6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BF6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98120177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8BB7329-DDBC-484A-8CA1-9A83CB11E5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488472"/>
              </p:ext>
            </p:extLst>
          </p:nvPr>
        </p:nvGraphicFramePr>
        <p:xfrm>
          <a:off x="838199" y="6356352"/>
          <a:ext cx="94989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926">
                  <a:extLst>
                    <a:ext uri="{9D8B030D-6E8A-4147-A177-3AD203B41FA5}">
                      <a16:colId xmlns:a16="http://schemas.microsoft.com/office/drawing/2014/main" val="648602386"/>
                    </a:ext>
                  </a:extLst>
                </a:gridCol>
                <a:gridCol w="1613854">
                  <a:extLst>
                    <a:ext uri="{9D8B030D-6E8A-4147-A177-3AD203B41FA5}">
                      <a16:colId xmlns:a16="http://schemas.microsoft.com/office/drawing/2014/main" val="3241830900"/>
                    </a:ext>
                  </a:extLst>
                </a:gridCol>
                <a:gridCol w="298836">
                  <a:extLst>
                    <a:ext uri="{9D8B030D-6E8A-4147-A177-3AD203B41FA5}">
                      <a16:colId xmlns:a16="http://schemas.microsoft.com/office/drawing/2014/main" val="3732933362"/>
                    </a:ext>
                  </a:extLst>
                </a:gridCol>
                <a:gridCol w="1600944">
                  <a:extLst>
                    <a:ext uri="{9D8B030D-6E8A-4147-A177-3AD203B41FA5}">
                      <a16:colId xmlns:a16="http://schemas.microsoft.com/office/drawing/2014/main" val="1694751491"/>
                    </a:ext>
                  </a:extLst>
                </a:gridCol>
                <a:gridCol w="278190">
                  <a:extLst>
                    <a:ext uri="{9D8B030D-6E8A-4147-A177-3AD203B41FA5}">
                      <a16:colId xmlns:a16="http://schemas.microsoft.com/office/drawing/2014/main" val="2274161877"/>
                    </a:ext>
                  </a:extLst>
                </a:gridCol>
                <a:gridCol w="1621590">
                  <a:extLst>
                    <a:ext uri="{9D8B030D-6E8A-4147-A177-3AD203B41FA5}">
                      <a16:colId xmlns:a16="http://schemas.microsoft.com/office/drawing/2014/main" val="3839241355"/>
                    </a:ext>
                  </a:extLst>
                </a:gridCol>
                <a:gridCol w="275256">
                  <a:extLst>
                    <a:ext uri="{9D8B030D-6E8A-4147-A177-3AD203B41FA5}">
                      <a16:colId xmlns:a16="http://schemas.microsoft.com/office/drawing/2014/main" val="3567853732"/>
                    </a:ext>
                  </a:extLst>
                </a:gridCol>
                <a:gridCol w="1624524">
                  <a:extLst>
                    <a:ext uri="{9D8B030D-6E8A-4147-A177-3AD203B41FA5}">
                      <a16:colId xmlns:a16="http://schemas.microsoft.com/office/drawing/2014/main" val="1657000437"/>
                    </a:ext>
                  </a:extLst>
                </a:gridCol>
                <a:gridCol w="288166">
                  <a:extLst>
                    <a:ext uri="{9D8B030D-6E8A-4147-A177-3AD203B41FA5}">
                      <a16:colId xmlns:a16="http://schemas.microsoft.com/office/drawing/2014/main" val="2285572114"/>
                    </a:ext>
                  </a:extLst>
                </a:gridCol>
                <a:gridCol w="1611614">
                  <a:extLst>
                    <a:ext uri="{9D8B030D-6E8A-4147-A177-3AD203B41FA5}">
                      <a16:colId xmlns:a16="http://schemas.microsoft.com/office/drawing/2014/main" val="18752554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&gt; 1000 kWh/</a:t>
                      </a:r>
                      <a:r>
                        <a:rPr lang="cs-CZ" sz="1200" dirty="0" err="1">
                          <a:solidFill>
                            <a:schemeClr val="tx1"/>
                          </a:solidFill>
                        </a:rPr>
                        <a:t>kWp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87BF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&gt; 950 kWh/</a:t>
                      </a:r>
                      <a:r>
                        <a:rPr lang="cs-CZ" sz="1200" dirty="0" err="1">
                          <a:solidFill>
                            <a:schemeClr val="tx1"/>
                          </a:solidFill>
                        </a:rPr>
                        <a:t>kWp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&gt; 900 kWh/</a:t>
                      </a:r>
                      <a:r>
                        <a:rPr lang="cs-CZ" sz="1200" dirty="0" err="1">
                          <a:solidFill>
                            <a:schemeClr val="tx1"/>
                          </a:solidFill>
                        </a:rPr>
                        <a:t>kWp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&gt; 800 kWh/</a:t>
                      </a:r>
                      <a:r>
                        <a:rPr lang="cs-CZ" sz="1200" dirty="0" err="1">
                          <a:solidFill>
                            <a:schemeClr val="tx1"/>
                          </a:solidFill>
                        </a:rPr>
                        <a:t>kWp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&lt; 800 kWh/</a:t>
                      </a:r>
                      <a:r>
                        <a:rPr lang="cs-CZ" sz="1200" dirty="0" err="1">
                          <a:solidFill>
                            <a:schemeClr val="tx1"/>
                          </a:solidFill>
                        </a:rPr>
                        <a:t>kWp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704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313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NÁVRH VÝKONU – UKAZATEL EFEKTIVNOSTI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32</a:t>
            </a:fld>
            <a:endParaRPr lang="cs-CZ"/>
          </a:p>
        </p:txBody>
      </p:sp>
      <p:graphicFrame>
        <p:nvGraphicFramePr>
          <p:cNvPr id="8" name="Table 6">
            <a:extLst>
              <a:ext uri="{FF2B5EF4-FFF2-40B4-BE49-F238E27FC236}">
                <a16:creationId xmlns:a16="http://schemas.microsoft.com/office/drawing/2014/main" id="{FA7C2A2C-C744-6D1F-A510-E263BE10F2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930238"/>
              </p:ext>
            </p:extLst>
          </p:nvPr>
        </p:nvGraphicFramePr>
        <p:xfrm>
          <a:off x="172239" y="938676"/>
          <a:ext cx="11695384" cy="5146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641">
                  <a:extLst>
                    <a:ext uri="{9D8B030D-6E8A-4147-A177-3AD203B41FA5}">
                      <a16:colId xmlns:a16="http://schemas.microsoft.com/office/drawing/2014/main" val="2072999206"/>
                    </a:ext>
                  </a:extLst>
                </a:gridCol>
                <a:gridCol w="1511325">
                  <a:extLst>
                    <a:ext uri="{9D8B030D-6E8A-4147-A177-3AD203B41FA5}">
                      <a16:colId xmlns:a16="http://schemas.microsoft.com/office/drawing/2014/main" val="519243676"/>
                    </a:ext>
                  </a:extLst>
                </a:gridCol>
                <a:gridCol w="1206935">
                  <a:extLst>
                    <a:ext uri="{9D8B030D-6E8A-4147-A177-3AD203B41FA5}">
                      <a16:colId xmlns:a16="http://schemas.microsoft.com/office/drawing/2014/main" val="2075898856"/>
                    </a:ext>
                  </a:extLst>
                </a:gridCol>
                <a:gridCol w="1972528">
                  <a:extLst>
                    <a:ext uri="{9D8B030D-6E8A-4147-A177-3AD203B41FA5}">
                      <a16:colId xmlns:a16="http://schemas.microsoft.com/office/drawing/2014/main" val="2231635188"/>
                    </a:ext>
                  </a:extLst>
                </a:gridCol>
                <a:gridCol w="1864444">
                  <a:extLst>
                    <a:ext uri="{9D8B030D-6E8A-4147-A177-3AD203B41FA5}">
                      <a16:colId xmlns:a16="http://schemas.microsoft.com/office/drawing/2014/main" val="1714327861"/>
                    </a:ext>
                  </a:extLst>
                </a:gridCol>
                <a:gridCol w="1531186">
                  <a:extLst>
                    <a:ext uri="{9D8B030D-6E8A-4147-A177-3AD203B41FA5}">
                      <a16:colId xmlns:a16="http://schemas.microsoft.com/office/drawing/2014/main" val="2843311708"/>
                    </a:ext>
                  </a:extLst>
                </a:gridCol>
                <a:gridCol w="198153">
                  <a:extLst>
                    <a:ext uri="{9D8B030D-6E8A-4147-A177-3AD203B41FA5}">
                      <a16:colId xmlns:a16="http://schemas.microsoft.com/office/drawing/2014/main" val="2181097677"/>
                    </a:ext>
                  </a:extLst>
                </a:gridCol>
                <a:gridCol w="801866">
                  <a:extLst>
                    <a:ext uri="{9D8B030D-6E8A-4147-A177-3AD203B41FA5}">
                      <a16:colId xmlns:a16="http://schemas.microsoft.com/office/drawing/2014/main" val="2806237084"/>
                    </a:ext>
                  </a:extLst>
                </a:gridCol>
                <a:gridCol w="1580306">
                  <a:extLst>
                    <a:ext uri="{9D8B030D-6E8A-4147-A177-3AD203B41FA5}">
                      <a16:colId xmlns:a16="http://schemas.microsoft.com/office/drawing/2014/main" val="3482253875"/>
                    </a:ext>
                  </a:extLst>
                </a:gridCol>
              </a:tblGrid>
              <a:tr h="447613">
                <a:tc>
                  <a:txBody>
                    <a:bodyPr/>
                    <a:lstStyle/>
                    <a:p>
                      <a:pPr algn="l"/>
                      <a:r>
                        <a:rPr lang="cs-CZ" sz="1400" dirty="0"/>
                        <a:t>STŘECHA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INST. VÝKON (</a:t>
                      </a:r>
                      <a:r>
                        <a:rPr lang="cs-CZ" sz="1400" dirty="0" err="1"/>
                        <a:t>kWp</a:t>
                      </a:r>
                      <a:r>
                        <a:rPr lang="cs-CZ" sz="1400" dirty="0"/>
                        <a:t>)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P. MODULŮ (</a:t>
                      </a:r>
                      <a:r>
                        <a:rPr lang="en-US" sz="1400" dirty="0"/>
                        <a:t>#</a:t>
                      </a:r>
                      <a:r>
                        <a:rPr lang="cs-CZ" sz="1400" dirty="0"/>
                        <a:t>)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400" dirty="0"/>
                        <a:t>POZNÁMKA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UKAZATEL VÝKONNOSTI</a:t>
                      </a:r>
                      <a:r>
                        <a:rPr lang="en-US" sz="1400" dirty="0"/>
                        <a:t> </a:t>
                      </a:r>
                      <a:br>
                        <a:rPr lang="cs-CZ" sz="1400" dirty="0"/>
                      </a:br>
                      <a:r>
                        <a:rPr lang="en-US" sz="1400" dirty="0"/>
                        <a:t>(%)</a:t>
                      </a:r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MĚRNÝ ROČNÍ VÝNOS </a:t>
                      </a:r>
                    </a:p>
                    <a:p>
                      <a:pPr algn="ctr"/>
                      <a:r>
                        <a:rPr lang="cs-CZ" sz="1400" dirty="0"/>
                        <a:t>(kWh/</a:t>
                      </a:r>
                      <a:r>
                        <a:rPr lang="cs-CZ" sz="1400" dirty="0" err="1"/>
                        <a:t>kWp</a:t>
                      </a:r>
                      <a:r>
                        <a:rPr lang="cs-CZ" sz="1400" dirty="0"/>
                        <a:t>)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BUDOVA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dirty="0"/>
                        <a:t>INST. VÝKON </a:t>
                      </a:r>
                      <a:br>
                        <a:rPr lang="cs-CZ" sz="1400" dirty="0"/>
                      </a:br>
                      <a:r>
                        <a:rPr lang="cs-CZ" sz="1400" dirty="0"/>
                        <a:t>(</a:t>
                      </a:r>
                      <a:r>
                        <a:rPr lang="cs-CZ" sz="1400" dirty="0" err="1"/>
                        <a:t>kWp</a:t>
                      </a:r>
                      <a:r>
                        <a:rPr lang="cs-CZ" sz="1400" dirty="0"/>
                        <a:t>)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655100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C1 south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30.15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67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86.3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1040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 rowSpan="17"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6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cs-CZ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6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cs-CZ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124.2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04442631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C1 west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4.50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86.3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969.9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BF6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9842409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C2 south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35.55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86.5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1043.3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9874134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C2 east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4.50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86.5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952.9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BF6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18085117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C3_west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24.75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55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Plochá střecha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81.8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908.5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65349218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C3_east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24.75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55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Plochá střecha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80.9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873.5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23307368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F1 west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21.60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48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83.1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894.6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43.2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2017924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F1 east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21.60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79.9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891.2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43946701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F2F3 south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2.70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</a:rPr>
                        <a:t>Sklon</a:t>
                      </a:r>
                      <a:r>
                        <a:rPr lang="en-US" sz="1200" u="none" strike="noStrike" dirty="0">
                          <a:effectLst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</a:rPr>
                        <a:t>střechy</a:t>
                      </a:r>
                      <a:r>
                        <a:rPr lang="en-US" sz="1200" u="none" strike="noStrike" dirty="0">
                          <a:effectLst/>
                        </a:rPr>
                        <a:t> 11 deg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77.7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917.4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cs-CZ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F2F3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cs-CZ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cs-CZ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6242532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F2F3 east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39.60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83.3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933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88999287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F3 south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7.65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</a:rPr>
                        <a:t>Sklon</a:t>
                      </a:r>
                      <a:r>
                        <a:rPr lang="en-US" sz="1200" u="none" strike="noStrike" dirty="0">
                          <a:effectLst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</a:rPr>
                        <a:t>střechy</a:t>
                      </a:r>
                      <a:r>
                        <a:rPr lang="en-US" sz="1200" u="none" strike="noStrike" dirty="0">
                          <a:effectLst/>
                        </a:rPr>
                        <a:t> 11 deg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83.8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1001.1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85144924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F4 south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5.40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</a:rPr>
                        <a:t>Sklon</a:t>
                      </a:r>
                      <a:r>
                        <a:rPr lang="en-US" sz="1200" u="none" strike="noStrike" dirty="0">
                          <a:effectLst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</a:rPr>
                        <a:t>střechy</a:t>
                      </a:r>
                      <a:r>
                        <a:rPr lang="en-US" sz="1200" u="none" strike="noStrike" dirty="0">
                          <a:effectLst/>
                        </a:rPr>
                        <a:t> 11 deg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84.8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1012.7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cs-CZ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F4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5.40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41593789"/>
                  </a:ext>
                </a:extLst>
              </a:tr>
              <a:tr h="311245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Villa east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4.50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17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85.9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965.6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BF6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VILA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12.15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01100082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Villa south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4.50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17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86.5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1064.7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47990158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Villa west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3.15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17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82.1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873.3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77755574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9875740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54</a:t>
                      </a:r>
                      <a:r>
                        <a:rPr lang="cs-CZ" sz="1200" b="1" u="none" strike="noStrike" dirty="0">
                          <a:effectLst/>
                        </a:rPr>
                        <a:t>5</a:t>
                      </a:r>
                      <a:r>
                        <a:rPr lang="en-US" sz="1200" b="1" u="none" strike="noStrike" dirty="0">
                          <a:effectLst/>
                        </a:rPr>
                        <a:t>.</a:t>
                      </a:r>
                      <a:r>
                        <a:rPr lang="cs-CZ" sz="1200" b="1" u="none" strike="noStrike" dirty="0">
                          <a:effectLst/>
                        </a:rPr>
                        <a:t>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121</a:t>
                      </a:r>
                      <a:r>
                        <a:rPr lang="cs-CZ" sz="1200" b="1" u="none" strike="noStrike" dirty="0">
                          <a:effectLst/>
                        </a:rPr>
                        <a:t>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84.1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962.9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BF6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6875279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8BB7329-DDBC-484A-8CA1-9A83CB11E506}"/>
              </a:ext>
            </a:extLst>
          </p:cNvPr>
          <p:cNvGraphicFramePr>
            <a:graphicFrameLocks noGrp="1"/>
          </p:cNvGraphicFramePr>
          <p:nvPr/>
        </p:nvGraphicFramePr>
        <p:xfrm>
          <a:off x="838199" y="6356352"/>
          <a:ext cx="94989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926">
                  <a:extLst>
                    <a:ext uri="{9D8B030D-6E8A-4147-A177-3AD203B41FA5}">
                      <a16:colId xmlns:a16="http://schemas.microsoft.com/office/drawing/2014/main" val="648602386"/>
                    </a:ext>
                  </a:extLst>
                </a:gridCol>
                <a:gridCol w="1613854">
                  <a:extLst>
                    <a:ext uri="{9D8B030D-6E8A-4147-A177-3AD203B41FA5}">
                      <a16:colId xmlns:a16="http://schemas.microsoft.com/office/drawing/2014/main" val="3241830900"/>
                    </a:ext>
                  </a:extLst>
                </a:gridCol>
                <a:gridCol w="298836">
                  <a:extLst>
                    <a:ext uri="{9D8B030D-6E8A-4147-A177-3AD203B41FA5}">
                      <a16:colId xmlns:a16="http://schemas.microsoft.com/office/drawing/2014/main" val="3732933362"/>
                    </a:ext>
                  </a:extLst>
                </a:gridCol>
                <a:gridCol w="1600944">
                  <a:extLst>
                    <a:ext uri="{9D8B030D-6E8A-4147-A177-3AD203B41FA5}">
                      <a16:colId xmlns:a16="http://schemas.microsoft.com/office/drawing/2014/main" val="1694751491"/>
                    </a:ext>
                  </a:extLst>
                </a:gridCol>
                <a:gridCol w="278190">
                  <a:extLst>
                    <a:ext uri="{9D8B030D-6E8A-4147-A177-3AD203B41FA5}">
                      <a16:colId xmlns:a16="http://schemas.microsoft.com/office/drawing/2014/main" val="2274161877"/>
                    </a:ext>
                  </a:extLst>
                </a:gridCol>
                <a:gridCol w="1621590">
                  <a:extLst>
                    <a:ext uri="{9D8B030D-6E8A-4147-A177-3AD203B41FA5}">
                      <a16:colId xmlns:a16="http://schemas.microsoft.com/office/drawing/2014/main" val="3839241355"/>
                    </a:ext>
                  </a:extLst>
                </a:gridCol>
                <a:gridCol w="275256">
                  <a:extLst>
                    <a:ext uri="{9D8B030D-6E8A-4147-A177-3AD203B41FA5}">
                      <a16:colId xmlns:a16="http://schemas.microsoft.com/office/drawing/2014/main" val="3567853732"/>
                    </a:ext>
                  </a:extLst>
                </a:gridCol>
                <a:gridCol w="1624524">
                  <a:extLst>
                    <a:ext uri="{9D8B030D-6E8A-4147-A177-3AD203B41FA5}">
                      <a16:colId xmlns:a16="http://schemas.microsoft.com/office/drawing/2014/main" val="1657000437"/>
                    </a:ext>
                  </a:extLst>
                </a:gridCol>
                <a:gridCol w="288166">
                  <a:extLst>
                    <a:ext uri="{9D8B030D-6E8A-4147-A177-3AD203B41FA5}">
                      <a16:colId xmlns:a16="http://schemas.microsoft.com/office/drawing/2014/main" val="2285572114"/>
                    </a:ext>
                  </a:extLst>
                </a:gridCol>
                <a:gridCol w="1611614">
                  <a:extLst>
                    <a:ext uri="{9D8B030D-6E8A-4147-A177-3AD203B41FA5}">
                      <a16:colId xmlns:a16="http://schemas.microsoft.com/office/drawing/2014/main" val="18752554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&gt; 1000 kWh/</a:t>
                      </a:r>
                      <a:r>
                        <a:rPr lang="cs-CZ" sz="1200" dirty="0" err="1">
                          <a:solidFill>
                            <a:schemeClr val="tx1"/>
                          </a:solidFill>
                        </a:rPr>
                        <a:t>kWp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87BF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&gt; 950 kWh/</a:t>
                      </a:r>
                      <a:r>
                        <a:rPr lang="cs-CZ" sz="1200" dirty="0" err="1">
                          <a:solidFill>
                            <a:schemeClr val="tx1"/>
                          </a:solidFill>
                        </a:rPr>
                        <a:t>kWp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&gt; 900 kWh/</a:t>
                      </a:r>
                      <a:r>
                        <a:rPr lang="cs-CZ" sz="1200" dirty="0" err="1">
                          <a:solidFill>
                            <a:schemeClr val="tx1"/>
                          </a:solidFill>
                        </a:rPr>
                        <a:t>kWp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&gt; 800 kWh/</a:t>
                      </a:r>
                      <a:r>
                        <a:rPr lang="cs-CZ" sz="1200" dirty="0" err="1">
                          <a:solidFill>
                            <a:schemeClr val="tx1"/>
                          </a:solidFill>
                        </a:rPr>
                        <a:t>kWp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&lt; 800 kWh/</a:t>
                      </a:r>
                      <a:r>
                        <a:rPr lang="cs-CZ" sz="1200" dirty="0" err="1">
                          <a:solidFill>
                            <a:schemeClr val="tx1"/>
                          </a:solidFill>
                        </a:rPr>
                        <a:t>kWp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704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165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33</a:t>
            </a:fld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ástupný symbol pro obsah 2">
                <a:extLst>
                  <a:ext uri="{FF2B5EF4-FFF2-40B4-BE49-F238E27FC236}">
                    <a16:creationId xmlns:a16="http://schemas.microsoft.com/office/drawing/2014/main" id="{2537C8CF-1EE7-9C1D-37A2-0A39DDF05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497" y="995877"/>
                <a:ext cx="10869807" cy="53604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342908" indent="-342908" algn="just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cs-CZ" altLang="cs-CZ" sz="1900" dirty="0">
                    <a:solidFill>
                      <a:srgbClr val="50D8AE"/>
                    </a:solidFill>
                    <a:latin typeface="Montserrat" panose="00000500000000000000" pitchFamily="50" charset="-18"/>
                    <a:cs typeface="Arial" panose="020B0604020202020204" pitchFamily="34" charset="0"/>
                  </a:rPr>
                  <a:t>U BUDOV, KDE JE K DISPOZICI SOUDOBÝ VÝKON MDO, JE ZŘEJMÉ ŽE VÝKON FVE LZE Z OBJEKTŮ VYVÉST STÁVAJÍCÍMI ELEKTRICKÝMI ROZVODY I V KRAJNÍM (EXTRÉMNÍM) PŘÍPADĚ, KDY BY BYLA NULOVÁ SPOTŘEBA V DANÉM OBJEKTU</a:t>
                </a:r>
              </a:p>
              <a:p>
                <a:pPr marL="342908" indent="-342908" algn="just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cs-CZ" altLang="cs-CZ" sz="1900" dirty="0">
                    <a:latin typeface="Montserrat" panose="00000500000000000000" pitchFamily="50" charset="-18"/>
                    <a:cs typeface="Arial" panose="020B0604020202020204" pitchFamily="34" charset="0"/>
                  </a:rPr>
                  <a:t>CELKEM JE NAVRŽENO </a:t>
                </a:r>
                <a:r>
                  <a:rPr lang="cs-CZ" altLang="cs-CZ" sz="1900" b="1" dirty="0">
                    <a:latin typeface="Montserrat" panose="00000500000000000000" pitchFamily="50" charset="-18"/>
                    <a:cs typeface="Arial" panose="020B0604020202020204" pitchFamily="34" charset="0"/>
                  </a:rPr>
                  <a:t>1 210 PANELŮ </a:t>
                </a:r>
                <a:r>
                  <a:rPr lang="cs-CZ" altLang="cs-CZ" sz="1900" dirty="0">
                    <a:latin typeface="Montserrat" panose="00000500000000000000" pitchFamily="50" charset="-18"/>
                    <a:cs typeface="Arial" panose="020B0604020202020204" pitchFamily="34" charset="0"/>
                  </a:rPr>
                  <a:t>S INSTALOVANÝM VÝKONEM </a:t>
                </a:r>
                <a:r>
                  <a:rPr lang="cs-CZ" altLang="cs-CZ" sz="1900" b="1" dirty="0">
                    <a:latin typeface="Montserrat" panose="00000500000000000000" pitchFamily="50" charset="-18"/>
                    <a:cs typeface="Arial" panose="020B0604020202020204" pitchFamily="34" charset="0"/>
                  </a:rPr>
                  <a:t>545,4 kWp </a:t>
                </a:r>
              </a:p>
              <a:p>
                <a:pPr marL="342908" indent="-342908" algn="just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cs-CZ" altLang="cs-CZ" sz="1900" dirty="0">
                    <a:solidFill>
                      <a:srgbClr val="32D2A0"/>
                    </a:solidFill>
                    <a:latin typeface="Montserrat" panose="00000500000000000000" pitchFamily="50" charset="-18"/>
                    <a:cs typeface="Arial" panose="020B0604020202020204" pitchFamily="34" charset="0"/>
                  </a:rPr>
                  <a:t>UKAZATEL VÝKONNOSTI (UV) JE MÍROU ÚČINNOSTI INSTALOVANÉHO SYSTÉMU:</a:t>
                </a:r>
              </a:p>
              <a:p>
                <a:pPr marL="1085858" lvl="1" indent="-342908" algn="just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altLang="cs-CZ" sz="1900" b="0" smtClean="0">
                        <a:solidFill>
                          <a:srgbClr val="32D2A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UV</m:t>
                    </m:r>
                    <m:r>
                      <a:rPr lang="cs-CZ" altLang="cs-CZ" sz="1900" b="0" i="0" smtClean="0">
                        <a:solidFill>
                          <a:srgbClr val="32D2A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m:rPr>
                        <m:sty m:val="p"/>
                      </m:rPr>
                      <a:rPr lang="cs-CZ" altLang="cs-CZ" sz="1900" b="0" i="0" smtClean="0">
                        <a:solidFill>
                          <a:srgbClr val="32D2A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m</m:t>
                    </m:r>
                    <m:r>
                      <a:rPr lang="cs-CZ" altLang="cs-CZ" sz="1900" b="0" i="0" smtClean="0">
                        <a:solidFill>
                          <a:srgbClr val="32D2A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ě</m:t>
                    </m:r>
                    <m:r>
                      <m:rPr>
                        <m:sty m:val="p"/>
                      </m:rPr>
                      <a:rPr lang="cs-CZ" altLang="cs-CZ" sz="1900" b="0" i="0" smtClean="0">
                        <a:solidFill>
                          <a:srgbClr val="32D2A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rn</m:t>
                    </m:r>
                    <m:r>
                      <a:rPr lang="cs-CZ" altLang="cs-CZ" sz="1900" b="0" i="0" smtClean="0">
                        <a:solidFill>
                          <a:srgbClr val="32D2A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ý </m:t>
                    </m:r>
                    <m:r>
                      <m:rPr>
                        <m:sty m:val="p"/>
                      </m:rPr>
                      <a:rPr lang="cs-CZ" altLang="cs-CZ" sz="1900" b="0" i="0" smtClean="0">
                        <a:solidFill>
                          <a:srgbClr val="32D2A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v</m:t>
                    </m:r>
                    <m:r>
                      <a:rPr lang="cs-CZ" altLang="cs-CZ" sz="1900" b="0" i="0" smtClean="0">
                        <a:solidFill>
                          <a:srgbClr val="32D2A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ý</m:t>
                    </m:r>
                    <m:r>
                      <m:rPr>
                        <m:sty m:val="p"/>
                      </m:rPr>
                      <a:rPr lang="cs-CZ" altLang="cs-CZ" sz="1900" b="0" i="0" smtClean="0">
                        <a:solidFill>
                          <a:srgbClr val="32D2A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nos</m:t>
                    </m:r>
                    <m:r>
                      <a:rPr lang="cs-CZ" altLang="cs-CZ" sz="1900" b="0" i="0" smtClean="0">
                        <a:solidFill>
                          <a:srgbClr val="32D2A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)=</m:t>
                    </m:r>
                    <m:f>
                      <m:fPr>
                        <m:ctrlPr>
                          <a:rPr lang="cs-CZ" altLang="cs-CZ" sz="1900" i="1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cs-CZ" altLang="cs-CZ" sz="1900" b="0" i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DODAN</m:t>
                        </m:r>
                        <m:r>
                          <a:rPr lang="cs-CZ" altLang="cs-CZ" sz="1900" b="0" i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Á </m:t>
                        </m:r>
                        <m:r>
                          <m:rPr>
                            <m:sty m:val="p"/>
                          </m:rPr>
                          <a:rPr lang="cs-CZ" altLang="cs-CZ" sz="1900" b="0" i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ENERGIE</m:t>
                        </m:r>
                        <m:r>
                          <a:rPr lang="cs-CZ" altLang="cs-CZ" sz="1900" b="0" i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cs-CZ" altLang="cs-CZ" sz="1900" b="0" i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FVE</m:t>
                        </m:r>
                        <m:r>
                          <a:rPr lang="cs-CZ" altLang="cs-CZ" sz="1900" b="0" i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</m:num>
                      <m:den>
                        <m:r>
                          <a:rPr lang="cs-CZ" altLang="cs-CZ" sz="1900" b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cs-CZ" altLang="cs-CZ" sz="1900" b="0" i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V</m:t>
                        </m:r>
                        <m:r>
                          <a:rPr lang="cs-CZ" altLang="cs-CZ" sz="1900" b="0" i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Ý</m:t>
                        </m:r>
                        <m:r>
                          <m:rPr>
                            <m:sty m:val="p"/>
                          </m:rPr>
                          <a:rPr lang="cs-CZ" altLang="cs-CZ" sz="1900" b="0" i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KON</m:t>
                        </m:r>
                        <m:r>
                          <a:rPr lang="cs-CZ" altLang="cs-CZ" sz="1900" b="0" i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cs-CZ" altLang="cs-CZ" sz="1900" b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PANEL</m:t>
                        </m:r>
                        <m:r>
                          <a:rPr lang="cs-CZ" altLang="cs-CZ" sz="1900" b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Ů</m:t>
                        </m:r>
                      </m:den>
                    </m:f>
                  </m:oMath>
                </a14:m>
                <a:endParaRPr lang="cs-CZ" altLang="cs-CZ" sz="1900" dirty="0">
                  <a:solidFill>
                    <a:srgbClr val="32D2A0"/>
                  </a:solidFill>
                  <a:latin typeface="Montserrat" panose="00000500000000000000" pitchFamily="50" charset="-18"/>
                  <a:cs typeface="Arial" panose="020B0604020202020204" pitchFamily="34" charset="0"/>
                </a:endParaRPr>
              </a:p>
              <a:p>
                <a:pPr marL="342908" indent="-342908" algn="just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cs-CZ" altLang="cs-CZ" sz="1900" dirty="0">
                    <a:latin typeface="Montserrat" panose="00000500000000000000" pitchFamily="50" charset="-18"/>
                    <a:cs typeface="Arial" panose="020B0604020202020204" pitchFamily="34" charset="0"/>
                  </a:rPr>
                  <a:t>PRŮMĚRNÝ MĚRNÝ ROČNÍ VÝNOS PRO CELOU FVE VYCHÁZÍ </a:t>
                </a:r>
                <a:r>
                  <a:rPr lang="cs-CZ" altLang="cs-CZ" sz="1900" b="1" dirty="0">
                    <a:latin typeface="Montserrat" panose="00000500000000000000" pitchFamily="50" charset="-18"/>
                    <a:cs typeface="Arial" panose="020B0604020202020204" pitchFamily="34" charset="0"/>
                  </a:rPr>
                  <a:t>963 kWh / kWp</a:t>
                </a:r>
              </a:p>
              <a:p>
                <a:pPr marL="342908" indent="-342908" algn="just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cs-CZ" altLang="cs-CZ" sz="1900" dirty="0">
                    <a:solidFill>
                      <a:srgbClr val="32D2A0"/>
                    </a:solidFill>
                    <a:latin typeface="Montserrat" panose="00000500000000000000" pitchFamily="50" charset="-18"/>
                    <a:cs typeface="Arial" panose="020B0604020202020204" pitchFamily="34" charset="0"/>
                  </a:rPr>
                  <a:t>DO MĚRNÉHO ROČNÍHO VÝNOSU JE ZAPOČÍTANÝ VLIV DEGRADACE PV PANELŮ    (-15 % VÝKONU PANELU ROVNOMĚRNĚ ZA 20 LET) A VLIV ZTRÁT V SYSTÉMU (3% VYROBENÉ ENERGIE)</a:t>
                </a:r>
              </a:p>
            </p:txBody>
          </p:sp>
        </mc:Choice>
        <mc:Fallback xmlns="">
          <p:sp>
            <p:nvSpPr>
              <p:cNvPr id="14" name="Zástupný symbol pro obsah 2">
                <a:extLst>
                  <a:ext uri="{FF2B5EF4-FFF2-40B4-BE49-F238E27FC236}">
                    <a16:creationId xmlns:a16="http://schemas.microsoft.com/office/drawing/2014/main" id="{2537C8CF-1EE7-9C1D-37A2-0A39DDF053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13497" y="995877"/>
                <a:ext cx="10869807" cy="5360474"/>
              </a:xfrm>
              <a:prstGeom prst="rect">
                <a:avLst/>
              </a:prstGeom>
              <a:blipFill>
                <a:blip r:embed="rId4"/>
                <a:stretch>
                  <a:fillRect l="-392" r="-50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0170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76F1259-FBF5-436A-95C0-2BDBB8AA2922}"/>
              </a:ext>
            </a:extLst>
          </p:cNvPr>
          <p:cNvSpPr/>
          <p:nvPr/>
        </p:nvSpPr>
        <p:spPr>
          <a:xfrm>
            <a:off x="-147917" y="1751617"/>
            <a:ext cx="1248783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endParaRPr lang="cs-CZ" altLang="cs-CZ" sz="2000" b="1" dirty="0">
              <a:solidFill>
                <a:srgbClr val="232D3C"/>
              </a:solidFill>
              <a:latin typeface="Montserrat" panose="00000500000000000000" pitchFamily="50" charset="-18"/>
            </a:endParaRPr>
          </a:p>
          <a:p>
            <a:pPr algn="ctr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ČÁST 4</a:t>
            </a:r>
          </a:p>
          <a:p>
            <a:pPr algn="ctr" eaLnBrk="1" hangingPunct="1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FVE</a:t>
            </a:r>
          </a:p>
          <a:p>
            <a:pPr algn="ctr" eaLnBrk="1" hangingPunct="1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ENERGETICKÁ a EMISNÍ</a:t>
            </a:r>
          </a:p>
          <a:p>
            <a:pPr algn="ctr" eaLnBrk="1" hangingPunct="1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BILANCE</a:t>
            </a: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7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ENERGETICKÁ a EMISNÍ BILANCE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35</a:t>
            </a:fld>
            <a:endParaRPr lang="cs-CZ"/>
          </a:p>
        </p:txBody>
      </p:sp>
      <p:sp>
        <p:nvSpPr>
          <p:cNvPr id="8" name="Zástupný symbol pro obsah 2">
            <a:extLst>
              <a:ext uri="{FF2B5EF4-FFF2-40B4-BE49-F238E27FC236}">
                <a16:creationId xmlns:a16="http://schemas.microsoft.com/office/drawing/2014/main" id="{A764FDC9-CB69-53F0-EA85-EE381614BC69}"/>
              </a:ext>
            </a:extLst>
          </p:cNvPr>
          <p:cNvSpPr>
            <a:spLocks/>
          </p:cNvSpPr>
          <p:nvPr/>
        </p:nvSpPr>
        <p:spPr bwMode="auto">
          <a:xfrm>
            <a:off x="994593" y="615636"/>
            <a:ext cx="10869807" cy="1267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TAKTO NAVRŽENÁ FVE CELK. VÝKONU 545,4 kWp</a:t>
            </a: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624E3FA0-7E4E-7118-72F0-F5C93FF6F4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593" y="1984604"/>
            <a:ext cx="6040197" cy="3749317"/>
          </a:xfrm>
          <a:prstGeom prst="rect">
            <a:avLst/>
          </a:prstGeom>
        </p:spPr>
      </p:pic>
      <p:sp>
        <p:nvSpPr>
          <p:cNvPr id="11" name="Zástupný symbol pro obsah 2">
            <a:extLst>
              <a:ext uri="{FF2B5EF4-FFF2-40B4-BE49-F238E27FC236}">
                <a16:creationId xmlns:a16="http://schemas.microsoft.com/office/drawing/2014/main" id="{3F464350-5D9A-5257-0489-F3577AC65664}"/>
              </a:ext>
            </a:extLst>
          </p:cNvPr>
          <p:cNvSpPr>
            <a:spLocks/>
          </p:cNvSpPr>
          <p:nvPr/>
        </p:nvSpPr>
        <p:spPr bwMode="auto">
          <a:xfrm>
            <a:off x="7152239" y="1700862"/>
            <a:ext cx="4378664" cy="398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VÝROBA VÝPOČET: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523,8 MWh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PŘETOKY DO SÍTĚ: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2,1 %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(vliv navýšení spotřeby o MR)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POKRYTÍ SPOTŘEBY: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20 %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25633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8147D3B2-293A-2C5C-6B88-4D5F8A5C70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81" y="1777723"/>
            <a:ext cx="10315326" cy="4682134"/>
          </a:xfrm>
          <a:prstGeom prst="rect">
            <a:avLst/>
          </a:prstGeom>
        </p:spPr>
      </p:pic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ENERGETICKÁ a EMISNÍ BILANCE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36</a:t>
            </a:fld>
            <a:endParaRPr lang="cs-CZ"/>
          </a:p>
        </p:txBody>
      </p:sp>
      <p:sp>
        <p:nvSpPr>
          <p:cNvPr id="8" name="Zástupný symbol pro obsah 2">
            <a:extLst>
              <a:ext uri="{FF2B5EF4-FFF2-40B4-BE49-F238E27FC236}">
                <a16:creationId xmlns:a16="http://schemas.microsoft.com/office/drawing/2014/main" id="{A764FDC9-CB69-53F0-EA85-EE381614BC69}"/>
              </a:ext>
            </a:extLst>
          </p:cNvPr>
          <p:cNvSpPr>
            <a:spLocks/>
          </p:cNvSpPr>
          <p:nvPr/>
        </p:nvSpPr>
        <p:spPr bwMode="auto">
          <a:xfrm>
            <a:off x="994593" y="615636"/>
            <a:ext cx="10869807" cy="1267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UKÁZKOVÝ PRŮBĚH VÝROBY A SPOTŘEBY ELEKTŘINY (LÉTO)</a:t>
            </a: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3328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>
            <a:extLst>
              <a:ext uri="{FF2B5EF4-FFF2-40B4-BE49-F238E27FC236}">
                <a16:creationId xmlns:a16="http://schemas.microsoft.com/office/drawing/2014/main" id="{C8035A18-BAC1-38A6-ABA8-B459A9A5ED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569" y="1729083"/>
            <a:ext cx="10184114" cy="4680000"/>
          </a:xfrm>
          <a:prstGeom prst="rect">
            <a:avLst/>
          </a:prstGeom>
        </p:spPr>
      </p:pic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ENERGETICKÁ a EMISNÍ BILANCE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37</a:t>
            </a:fld>
            <a:endParaRPr lang="cs-CZ"/>
          </a:p>
        </p:txBody>
      </p:sp>
      <p:sp>
        <p:nvSpPr>
          <p:cNvPr id="8" name="Zástupný symbol pro obsah 2">
            <a:extLst>
              <a:ext uri="{FF2B5EF4-FFF2-40B4-BE49-F238E27FC236}">
                <a16:creationId xmlns:a16="http://schemas.microsoft.com/office/drawing/2014/main" id="{A764FDC9-CB69-53F0-EA85-EE381614BC69}"/>
              </a:ext>
            </a:extLst>
          </p:cNvPr>
          <p:cNvSpPr>
            <a:spLocks/>
          </p:cNvSpPr>
          <p:nvPr/>
        </p:nvSpPr>
        <p:spPr bwMode="auto">
          <a:xfrm>
            <a:off x="994593" y="615636"/>
            <a:ext cx="10869807" cy="1267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UKÁZKOVÝ PRŮBĚH VÝROBY A SPOTŘEBY ELEKTŘINY (PŘECHODNÉ OBD.)</a:t>
            </a: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67699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D34A564B-EF9C-F8E9-62E8-6B14F286DD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554" y="1674540"/>
            <a:ext cx="10226891" cy="4680000"/>
          </a:xfrm>
          <a:prstGeom prst="rect">
            <a:avLst/>
          </a:prstGeom>
        </p:spPr>
      </p:pic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ENERGETICKÁ a EMISNÍ BILANCE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38</a:t>
            </a:fld>
            <a:endParaRPr lang="cs-CZ"/>
          </a:p>
        </p:txBody>
      </p:sp>
      <p:sp>
        <p:nvSpPr>
          <p:cNvPr id="8" name="Zástupný symbol pro obsah 2">
            <a:extLst>
              <a:ext uri="{FF2B5EF4-FFF2-40B4-BE49-F238E27FC236}">
                <a16:creationId xmlns:a16="http://schemas.microsoft.com/office/drawing/2014/main" id="{A764FDC9-CB69-53F0-EA85-EE381614BC69}"/>
              </a:ext>
            </a:extLst>
          </p:cNvPr>
          <p:cNvSpPr>
            <a:spLocks/>
          </p:cNvSpPr>
          <p:nvPr/>
        </p:nvSpPr>
        <p:spPr bwMode="auto">
          <a:xfrm>
            <a:off x="994593" y="615636"/>
            <a:ext cx="10869807" cy="1267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UKÁZKOVÝ PRŮBĚH VÝROBY A SPOTŘEBY ELEKTŘINY (ZIMA)</a:t>
            </a: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5881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</a:t>
            </a:r>
            <a:r>
              <a:rPr lang="cs-CZ" altLang="cs-CZ" sz="2400" b="1" dirty="0">
                <a:solidFill>
                  <a:srgbClr val="32D2A0"/>
                </a:solidFill>
                <a:latin typeface="Montserrat" panose="00000500000000000000" pitchFamily="50" charset="-18"/>
              </a:rPr>
              <a:t>ENERGETICKÁ</a:t>
            </a:r>
            <a:r>
              <a:rPr lang="cs-CZ" altLang="cs-CZ" sz="2400" b="1" dirty="0">
                <a:latin typeface="Montserrat" panose="00000500000000000000" pitchFamily="50" charset="-18"/>
              </a:rPr>
              <a:t> a EMISNÍ BILANCE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39</a:t>
            </a:fld>
            <a:endParaRPr lang="cs-CZ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8B48A2B5-3712-1DA4-CC1E-99105D84A4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1047" y="1460924"/>
            <a:ext cx="65532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18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76F1259-FBF5-436A-95C0-2BDBB8AA2922}"/>
              </a:ext>
            </a:extLst>
          </p:cNvPr>
          <p:cNvSpPr/>
          <p:nvPr/>
        </p:nvSpPr>
        <p:spPr>
          <a:xfrm>
            <a:off x="-147917" y="2120949"/>
            <a:ext cx="1248783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endParaRPr lang="cs-CZ" altLang="cs-CZ" sz="2000" b="1" dirty="0">
              <a:solidFill>
                <a:srgbClr val="232D3C"/>
              </a:solidFill>
              <a:latin typeface="Montserrat" panose="00000500000000000000" pitchFamily="50" charset="-18"/>
            </a:endParaRPr>
          </a:p>
          <a:p>
            <a:pPr algn="ctr" eaLnBrk="1" hangingPunct="1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ČÁST  1</a:t>
            </a:r>
          </a:p>
          <a:p>
            <a:pPr algn="ctr" eaLnBrk="1" hangingPunct="1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ANALÝZA DODANÝCH DAT</a:t>
            </a:r>
          </a:p>
          <a:p>
            <a:pPr algn="ctr" eaLnBrk="1" hangingPunct="1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SPOTŘEBY ELEKTŘINY</a:t>
            </a: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689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ENERGETICKÁ a </a:t>
            </a:r>
            <a:r>
              <a:rPr lang="cs-CZ" altLang="cs-CZ" sz="2400" b="1" dirty="0">
                <a:solidFill>
                  <a:srgbClr val="32D2A0"/>
                </a:solidFill>
                <a:latin typeface="Montserrat" panose="00000500000000000000" pitchFamily="50" charset="-18"/>
              </a:rPr>
              <a:t>EMISNÍ</a:t>
            </a:r>
            <a:r>
              <a:rPr lang="cs-CZ" altLang="cs-CZ" sz="2400" b="1" dirty="0">
                <a:latin typeface="Montserrat" panose="00000500000000000000" pitchFamily="50" charset="-18"/>
              </a:rPr>
              <a:t> BILANCE CO</a:t>
            </a:r>
            <a:r>
              <a:rPr lang="cs-CZ" altLang="cs-CZ" sz="2400" b="1" baseline="-25000" dirty="0">
                <a:latin typeface="Montserrat" panose="00000500000000000000" pitchFamily="50" charset="-18"/>
              </a:rPr>
              <a:t>2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40</a:t>
            </a:fld>
            <a:endParaRPr lang="cs-CZ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E556D949-0E2A-AF3E-F864-3DCAC87738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0" y="1714500"/>
            <a:ext cx="65532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8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41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6"/>
            <a:ext cx="10869807" cy="5615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NA UKÁZKOVÝCH GRAFECH PRŮBĚHŮ JE PATRNÉ, ŽE PŘETOKY DO DISTRIBUČNÍ SÍTĚ BUDOU MINIMÁLNÍ (CELKEM cca 2 %)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U TOHO PLYNE, ŽE BATERIE PRO ÚČELY ZVÝŠENÍ VYUŽITELNOSTI ELEKTŘINY Z FVE NEMÁ VÝZNAM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VYUŽITELNÁ PRODUKCE (VLASTNÍ SPOTŘEBA) ELEKTŘINY … </a:t>
            </a:r>
            <a:r>
              <a:rPr lang="cs-CZ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513 MWh / rok</a:t>
            </a: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TOMU ODPOVÍDÁ TAKÉ PŘEPOČTENÁ ÚSPORA CO2 A PRIMÁRNÍ NEOBNOVITELNÉ ENERGIE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ÚSPORA CO2 (FAKTOR 0,86 t CO2/MWh) …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441,2 tun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SNÍŽENÍ SPOTŘEBY PRIM. NEOBNOVITELNÉ EN. (FAKTOR 2,6)</a:t>
            </a:r>
          </a:p>
          <a:p>
            <a:pPr lvl="1" indent="0"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        …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1 362 MWh/rok 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(vztaženo k výrobě)</a:t>
            </a:r>
          </a:p>
        </p:txBody>
      </p:sp>
    </p:spTree>
    <p:extLst>
      <p:ext uri="{BB962C8B-B14F-4D97-AF65-F5344CB8AC3E}">
        <p14:creationId xmlns:p14="http://schemas.microsoft.com/office/powerpoint/2010/main" val="325815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76F1259-FBF5-436A-95C0-2BDBB8AA2922}"/>
              </a:ext>
            </a:extLst>
          </p:cNvPr>
          <p:cNvSpPr/>
          <p:nvPr/>
        </p:nvSpPr>
        <p:spPr>
          <a:xfrm>
            <a:off x="-147917" y="2120949"/>
            <a:ext cx="1248783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endParaRPr lang="cs-CZ" altLang="cs-CZ" sz="2000" b="1" dirty="0">
              <a:solidFill>
                <a:srgbClr val="232D3C"/>
              </a:solidFill>
              <a:latin typeface="Montserrat" panose="00000500000000000000" pitchFamily="50" charset="-18"/>
            </a:endParaRPr>
          </a:p>
          <a:p>
            <a:pPr algn="ctr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ČÁST  5</a:t>
            </a:r>
          </a:p>
          <a:p>
            <a:pPr algn="ctr" eaLnBrk="1" hangingPunct="1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EKONOMICKÉ HODNOCENÍ</a:t>
            </a:r>
          </a:p>
          <a:p>
            <a:pPr algn="ctr" eaLnBrk="1" hangingPunct="1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FVE</a:t>
            </a: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42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545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EKONOMICKÉ HODNOCENÍ – </a:t>
            </a:r>
            <a:r>
              <a:rPr lang="cs-CZ" altLang="cs-CZ" sz="2400" b="1" dirty="0">
                <a:solidFill>
                  <a:srgbClr val="32D2A0"/>
                </a:solidFill>
                <a:latin typeface="Montserrat" panose="00000500000000000000" pitchFamily="50" charset="-18"/>
              </a:rPr>
              <a:t>ceny vč. DPH !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43</a:t>
            </a:fld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ACB0157C-6A6A-778C-A49F-2C587EB9C6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3" y="1335042"/>
            <a:ext cx="12192000" cy="451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4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EKONOMICKÉ HODNOCENÍ – </a:t>
            </a:r>
            <a:r>
              <a:rPr lang="cs-CZ" altLang="cs-CZ" sz="2400" b="1" dirty="0">
                <a:solidFill>
                  <a:srgbClr val="32D2A0"/>
                </a:solidFill>
                <a:latin typeface="Montserrat" panose="00000500000000000000" pitchFamily="50" charset="-18"/>
              </a:rPr>
              <a:t>ceny vč. DPH !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44</a:t>
            </a:fld>
            <a:endParaRPr 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3402CFF-56CF-7A01-2F18-3E256A45F6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448" y="1408837"/>
            <a:ext cx="5400000" cy="4474766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5C9FC5FB-8828-AE83-89DF-8B7462D52E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5019" y="1408837"/>
            <a:ext cx="5400000" cy="4474766"/>
          </a:xfrm>
          <a:prstGeom prst="rect">
            <a:avLst/>
          </a:prstGeom>
        </p:spPr>
      </p:pic>
      <p:sp>
        <p:nvSpPr>
          <p:cNvPr id="9" name="Obdélník 8">
            <a:extLst>
              <a:ext uri="{FF2B5EF4-FFF2-40B4-BE49-F238E27FC236}">
                <a16:creationId xmlns:a16="http://schemas.microsoft.com/office/drawing/2014/main" id="{3708B4A7-2EF8-ECCE-4E79-A382539EB939}"/>
              </a:ext>
            </a:extLst>
          </p:cNvPr>
          <p:cNvSpPr/>
          <p:nvPr/>
        </p:nvSpPr>
        <p:spPr>
          <a:xfrm>
            <a:off x="10023784" y="3419947"/>
            <a:ext cx="1621235" cy="337242"/>
          </a:xfrm>
          <a:prstGeom prst="rect">
            <a:avLst/>
          </a:prstGeom>
          <a:noFill/>
          <a:ln w="38100">
            <a:solidFill>
              <a:srgbClr val="32D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BC3B7AD5-A74C-5B01-59C6-CC0C10B95F79}"/>
              </a:ext>
            </a:extLst>
          </p:cNvPr>
          <p:cNvSpPr/>
          <p:nvPr/>
        </p:nvSpPr>
        <p:spPr>
          <a:xfrm>
            <a:off x="8021460" y="1328892"/>
            <a:ext cx="1621235" cy="337242"/>
          </a:xfrm>
          <a:prstGeom prst="rect">
            <a:avLst/>
          </a:prstGeom>
          <a:noFill/>
          <a:ln w="38100">
            <a:solidFill>
              <a:srgbClr val="32D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143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45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424205" y="995877"/>
            <a:ext cx="11345300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9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VARIANTNÍ VÝPOČET PRO CENU INSTALACE (INVESTICE bez DOTACE)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9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Veškeré ceny včetně DPH!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9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26,6 tis. Kč / kWp … dle způsobilých výdajů dotační výzvy NPO </a:t>
            </a:r>
            <a:r>
              <a:rPr lang="cs-CZ" altLang="cs-CZ" sz="1900" dirty="0">
                <a:latin typeface="Montserrat" panose="00000500000000000000" pitchFamily="50" charset="-18"/>
                <a:cs typeface="Arial" panose="020B0604020202020204" pitchFamily="34" charset="0"/>
              </a:rPr>
              <a:t>| 14,5 mil. Kč</a:t>
            </a:r>
            <a:endParaRPr lang="cs-CZ" altLang="cs-CZ" sz="19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9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40,7 tis. Kč / kWp … reálnější cena s ohledem na typ projektu </a:t>
            </a:r>
            <a:r>
              <a:rPr lang="cs-CZ" altLang="cs-CZ" sz="1900" b="1" dirty="0">
                <a:latin typeface="Montserrat" panose="00000500000000000000" pitchFamily="50" charset="-18"/>
                <a:cs typeface="Arial" panose="020B0604020202020204" pitchFamily="34" charset="0"/>
              </a:rPr>
              <a:t>| 22,2 mil. Kč</a:t>
            </a:r>
          </a:p>
          <a:p>
            <a:pPr lvl="1" indent="0"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9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	  </a:t>
            </a:r>
            <a:r>
              <a:rPr lang="cs-CZ" altLang="cs-CZ" sz="1900" dirty="0">
                <a:latin typeface="Montserrat" panose="00000500000000000000" pitchFamily="50" charset="-18"/>
                <a:cs typeface="Arial" panose="020B0604020202020204" pitchFamily="34" charset="0"/>
              </a:rPr>
              <a:t>(33,6 tis. Kč / kWp bez DPH | 18,3 mil. Kč bez DPH)</a:t>
            </a:r>
          </a:p>
          <a:p>
            <a:pPr lvl="1" indent="0" algn="just">
              <a:lnSpc>
                <a:spcPct val="150000"/>
              </a:lnSpc>
              <a:spcBef>
                <a:spcPct val="20000"/>
              </a:spcBef>
            </a:pPr>
            <a:endParaRPr lang="cs-CZ" altLang="cs-CZ" sz="1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it-IT" altLang="cs-CZ" sz="1900" b="1" dirty="0">
                <a:latin typeface="Montserrat" panose="00000500000000000000" pitchFamily="50" charset="-18"/>
                <a:cs typeface="Arial" panose="020B0604020202020204" pitchFamily="34" charset="0"/>
              </a:rPr>
              <a:t>VARIANTNÍ VÝPOČET </a:t>
            </a:r>
            <a:r>
              <a:rPr lang="cs-CZ" altLang="cs-CZ" sz="19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| NÁKLADY NA POHYBLIVOU SLOŽKU CENY ELEKTŘINY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900" dirty="0">
                <a:latin typeface="Montserrat" panose="00000500000000000000" pitchFamily="50" charset="-18"/>
                <a:cs typeface="Arial" panose="020B0604020202020204" pitchFamily="34" charset="0"/>
              </a:rPr>
              <a:t>2 500 Kč / MWh … optimistická varianta (cena 2020) </a:t>
            </a:r>
            <a:r>
              <a:rPr lang="cs-CZ" altLang="cs-CZ" sz="19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| 5,9 mil. Kč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900" b="1" dirty="0">
                <a:latin typeface="Montserrat" panose="00000500000000000000" pitchFamily="50" charset="-18"/>
                <a:cs typeface="Arial" panose="020B0604020202020204" pitchFamily="34" charset="0"/>
              </a:rPr>
              <a:t>4 241 Kč / MWh … realistická varianta (cena 2022) </a:t>
            </a:r>
            <a:r>
              <a:rPr lang="cs-CZ" altLang="cs-CZ" sz="19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| 10 mil. Kč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900" dirty="0">
                <a:latin typeface="Montserrat" panose="00000500000000000000" pitchFamily="50" charset="-18"/>
                <a:cs typeface="Arial" panose="020B0604020202020204" pitchFamily="34" charset="0"/>
              </a:rPr>
              <a:t>7 800 / MWh … pesimistická varianta </a:t>
            </a:r>
            <a:r>
              <a:rPr lang="cs-CZ" altLang="cs-CZ" sz="19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| 18,5 mil. Kč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900" dirty="0">
                <a:latin typeface="Montserrat" panose="00000500000000000000" pitchFamily="50" charset="-18"/>
                <a:cs typeface="Arial" panose="020B0604020202020204" pitchFamily="34" charset="0"/>
              </a:rPr>
              <a:t>VÝKUPNÍ CENA ELEKTŘINY V Kč/MWh DLE VARIANTY … </a:t>
            </a:r>
            <a:r>
              <a:rPr lang="cs-CZ" altLang="cs-CZ" sz="19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| 500 </a:t>
            </a:r>
            <a:r>
              <a:rPr lang="cs-CZ" altLang="cs-CZ" sz="19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| 1 500 | </a:t>
            </a:r>
            <a:r>
              <a:rPr lang="cs-CZ" altLang="cs-CZ" sz="19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2 500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1900" b="1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1900" b="1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9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9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1942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46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424205" y="932506"/>
            <a:ext cx="11345300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PRAVDĚPODOBNÁ VARIANTA  V2.2 ZAHRNUJE NÁKLADY: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NÁKLADY NA PROJ. PŘÍPRAVU CELKEM - PD (ODHAD)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| 1,05 mil. Kč</a:t>
            </a:r>
            <a:endParaRPr lang="cs-CZ" altLang="cs-CZ" sz="2000" b="1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NÁKLADY NA VLASTNÍ INSTALACI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| 21,15 mil. Kč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NÁKLADY NA REINVESTICE PO 10 LETECH 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| 1,8 mil. Kč</a:t>
            </a: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NÁKLADY NA PRAVIDELNOU ÚDRŽBU, SERVIS, REVIZE 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| 50 tis. Kč / rok</a:t>
            </a: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DOBA HODNOCENÍ 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| 25 LET</a:t>
            </a: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DISKONTNÍ MÍRA VÝPOČTU REÁLNÉ NÁVRATNOSTI 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| 4 %</a:t>
            </a: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MEZIROČNÍ NÁRŮST CENY ELEKTŘINY PRŮMĚRNĚ ZA ROK 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| 2 %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DOTACE ZE ZPŮSOBILÝCH VÝDAJŮ (DPH NENÍ ZPŮSOBILÉ) 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| 35 %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DOTACE Z REÁLNÝCH NÁKLADŮ (DPH NENÍ ZPŮSOBILÉ)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| 19 % * </a:t>
            </a:r>
            <a:r>
              <a:rPr lang="cs-CZ" altLang="cs-CZ" sz="1500" b="1" dirty="0">
                <a:latin typeface="Montserrat" panose="00000500000000000000" pitchFamily="50" charset="-18"/>
                <a:cs typeface="Arial" panose="020B0604020202020204" pitchFamily="34" charset="0"/>
              </a:rPr>
              <a:t>(PŘEDBĚŽNĚ)</a:t>
            </a:r>
            <a:endParaRPr lang="cs-CZ" altLang="cs-CZ" sz="1500" b="1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lvl="1" indent="0"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b="1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b="1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4581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76F1259-FBF5-436A-95C0-2BDBB8AA2922}"/>
              </a:ext>
            </a:extLst>
          </p:cNvPr>
          <p:cNvSpPr/>
          <p:nvPr/>
        </p:nvSpPr>
        <p:spPr>
          <a:xfrm>
            <a:off x="-147917" y="1751617"/>
            <a:ext cx="1248783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endParaRPr lang="cs-CZ" altLang="cs-CZ" sz="2000" b="1" dirty="0">
              <a:solidFill>
                <a:srgbClr val="232D3C"/>
              </a:solidFill>
              <a:latin typeface="Montserrat" panose="00000500000000000000" pitchFamily="50" charset="-18"/>
            </a:endParaRPr>
          </a:p>
          <a:p>
            <a:pPr algn="ctr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ČÁST  6</a:t>
            </a:r>
          </a:p>
          <a:p>
            <a:pPr algn="ctr" eaLnBrk="1" hangingPunct="1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POSOUZENÍ AKUMULACE </a:t>
            </a:r>
          </a:p>
          <a:p>
            <a:pPr algn="ctr" eaLnBrk="1" hangingPunct="1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ELEKTŘINY</a:t>
            </a:r>
          </a:p>
          <a:p>
            <a:pPr algn="ctr" eaLnBrk="1" hangingPunct="1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PRO PEAK SHAVING</a:t>
            </a: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47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552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AKUMULACE PRO PEAK SHAVING – OBECNÝ PRINCIP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8862781" y="3616638"/>
            <a:ext cx="2743200" cy="2591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REÁLNÁ UKÁZKA ¼ HOD. SPOTŘEBY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NEMOCNICE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48</a:t>
            </a:fld>
            <a:endParaRPr lang="cs-CZ"/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23DCDD50-D242-20B5-CCC2-523AE6EE25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252" y="1244150"/>
            <a:ext cx="3219899" cy="1943371"/>
          </a:xfrm>
          <a:prstGeom prst="rect">
            <a:avLst/>
          </a:prstGeom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id="{4E95414A-E800-65BB-E7E1-CA8DAD68E865}"/>
              </a:ext>
            </a:extLst>
          </p:cNvPr>
          <p:cNvSpPr txBox="1"/>
          <p:nvPr/>
        </p:nvSpPr>
        <p:spPr>
          <a:xfrm>
            <a:off x="4289080" y="2939479"/>
            <a:ext cx="169526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000" dirty="0"/>
              <a:t>www.bospower.com</a:t>
            </a:r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488AF6E7-7D84-ED6B-1FC5-3C81AB6BBB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865" y="3671634"/>
            <a:ext cx="7339746" cy="2684718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2E08F53C-EC21-5C15-DFC6-8EAF979BE0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4341" y="1123629"/>
            <a:ext cx="5599832" cy="240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75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AKUMULACE PRO PEAK SHAVING – CÍLOVÝ STAV REZ. KAPACIT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1197584" y="3327052"/>
            <a:ext cx="4747307" cy="273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latin typeface="Montserrat" panose="00000500000000000000" pitchFamily="50" charset="-18"/>
                <a:cs typeface="Arial" panose="020B0604020202020204" pitchFamily="34" charset="0"/>
              </a:rPr>
              <a:t>CENY ZA DISTRUBUČNÍ POPLATKY: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(PROFIL SPOTŘEBY 2019, CENY 2022)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RRK 0,55 MW		1 070 480 KČ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MRK 0,02-0,06 MW:	78 191 KČ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PŘEKROČENÍ:		36 331 KČ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latin typeface="Montserrat" panose="00000500000000000000" pitchFamily="50" charset="-18"/>
                <a:cs typeface="Arial" panose="020B0604020202020204" pitchFamily="34" charset="0"/>
              </a:rPr>
              <a:t>CELKEM		1 185 003 KČ</a:t>
            </a:r>
            <a:endParaRPr lang="cs-CZ" altLang="cs-CZ" sz="17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49</a:t>
            </a:fld>
            <a:endParaRPr lang="cs-CZ"/>
          </a:p>
        </p:txBody>
      </p:sp>
      <p:sp>
        <p:nvSpPr>
          <p:cNvPr id="13" name="Zástupný symbol pro obsah 2">
            <a:extLst>
              <a:ext uri="{FF2B5EF4-FFF2-40B4-BE49-F238E27FC236}">
                <a16:creationId xmlns:a16="http://schemas.microsoft.com/office/drawing/2014/main" id="{8E2022BC-809F-1E60-4FD3-075D909649DC}"/>
              </a:ext>
            </a:extLst>
          </p:cNvPr>
          <p:cNvSpPr>
            <a:spLocks/>
          </p:cNvSpPr>
          <p:nvPr/>
        </p:nvSpPr>
        <p:spPr bwMode="auto">
          <a:xfrm>
            <a:off x="6236947" y="3327052"/>
            <a:ext cx="4747307" cy="273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latin typeface="Montserrat" panose="00000500000000000000" pitchFamily="50" charset="-18"/>
                <a:cs typeface="Arial" panose="020B0604020202020204" pitchFamily="34" charset="0"/>
              </a:rPr>
              <a:t>CENY ZA DISTRUBUČNÍ POPLATKY: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(PROFIL SPOTŘEBY 2019, CENY 2022)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RRK 0,5 MW:		973 164 KČ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MRK jen prosinec:	9 092 KČ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PŘEKROČENÍ:		0 KČ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latin typeface="Montserrat" panose="00000500000000000000" pitchFamily="50" charset="-18"/>
                <a:cs typeface="Arial" panose="020B0604020202020204" pitchFamily="34" charset="0"/>
              </a:rPr>
              <a:t>CELKEM		982 256 KČ</a:t>
            </a:r>
            <a:endParaRPr lang="cs-CZ" altLang="cs-CZ" sz="17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8" name="Skupina 7">
            <a:extLst>
              <a:ext uri="{FF2B5EF4-FFF2-40B4-BE49-F238E27FC236}">
                <a16:creationId xmlns:a16="http://schemas.microsoft.com/office/drawing/2014/main" id="{84CD6F85-E52E-A963-4A99-9EF8D61B861E}"/>
              </a:ext>
            </a:extLst>
          </p:cNvPr>
          <p:cNvGrpSpPr/>
          <p:nvPr/>
        </p:nvGrpSpPr>
        <p:grpSpPr>
          <a:xfrm>
            <a:off x="844865" y="878294"/>
            <a:ext cx="10315326" cy="2548349"/>
            <a:chOff x="844865" y="1330960"/>
            <a:chExt cx="10315326" cy="2548349"/>
          </a:xfrm>
        </p:grpSpPr>
        <p:pic>
          <p:nvPicPr>
            <p:cNvPr id="4" name="Obrázek 3">
              <a:extLst>
                <a:ext uri="{FF2B5EF4-FFF2-40B4-BE49-F238E27FC236}">
                  <a16:creationId xmlns:a16="http://schemas.microsoft.com/office/drawing/2014/main" id="{9E52A5DE-D712-F354-100F-BF422E3D7B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4865" y="1330960"/>
              <a:ext cx="10315326" cy="2548349"/>
            </a:xfrm>
            <a:prstGeom prst="rect">
              <a:avLst/>
            </a:prstGeom>
          </p:spPr>
        </p:pic>
        <p:sp>
          <p:nvSpPr>
            <p:cNvPr id="15" name="Zástupný symbol pro obsah 2">
              <a:extLst>
                <a:ext uri="{FF2B5EF4-FFF2-40B4-BE49-F238E27FC236}">
                  <a16:creationId xmlns:a16="http://schemas.microsoft.com/office/drawing/2014/main" id="{CAC5DB6B-B4FE-529B-C237-E2A6587DD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4017" y="2571738"/>
              <a:ext cx="2841770" cy="634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20000"/>
                </a:spcBef>
              </a:pPr>
              <a:r>
                <a:rPr lang="cs-CZ" altLang="cs-CZ" sz="1700" b="1" dirty="0">
                  <a:latin typeface="Montserrat" panose="00000500000000000000" pitchFamily="50" charset="-18"/>
                  <a:cs typeface="Arial" panose="020B0604020202020204" pitchFamily="34" charset="0"/>
                </a:rPr>
                <a:t>SOUČASNÝ STAV (2019)</a:t>
              </a:r>
              <a:endParaRPr lang="cs-CZ" altLang="cs-CZ" sz="17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endParaRPr>
            </a:p>
          </p:txBody>
        </p:sp>
        <p:sp>
          <p:nvSpPr>
            <p:cNvPr id="17" name="Zástupný symbol pro obsah 2">
              <a:extLst>
                <a:ext uri="{FF2B5EF4-FFF2-40B4-BE49-F238E27FC236}">
                  <a16:creationId xmlns:a16="http://schemas.microsoft.com/office/drawing/2014/main" id="{0513F391-AF17-CF9C-8F9B-50CE7A0A6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378" y="2464757"/>
              <a:ext cx="3276337" cy="979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cs-CZ" altLang="cs-CZ" sz="1700" b="1" dirty="0">
                  <a:latin typeface="Montserrat" panose="00000500000000000000" pitchFamily="50" charset="-18"/>
                  <a:cs typeface="Arial" panose="020B0604020202020204" pitchFamily="34" charset="0"/>
                </a:rPr>
                <a:t>PEAKSHAVING</a:t>
              </a:r>
            </a:p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cs-CZ" altLang="cs-CZ" sz="1700" b="1" dirty="0">
                  <a:latin typeface="Montserrat" panose="00000500000000000000" pitchFamily="50" charset="-18"/>
                  <a:cs typeface="Arial" panose="020B0604020202020204" pitchFamily="34" charset="0"/>
                </a:rPr>
                <a:t>S BATERIÍ 150 kWh</a:t>
              </a:r>
              <a:endParaRPr lang="cs-CZ" altLang="cs-CZ" sz="17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endParaRPr>
            </a:p>
          </p:txBody>
        </p:sp>
      </p:grpSp>
      <p:sp>
        <p:nvSpPr>
          <p:cNvPr id="23" name="Zástupný symbol pro obsah 2">
            <a:extLst>
              <a:ext uri="{FF2B5EF4-FFF2-40B4-BE49-F238E27FC236}">
                <a16:creationId xmlns:a16="http://schemas.microsoft.com/office/drawing/2014/main" id="{65B374C1-6C40-C74E-FF52-6570E5B3EF6F}"/>
              </a:ext>
            </a:extLst>
          </p:cNvPr>
          <p:cNvSpPr>
            <a:spLocks/>
          </p:cNvSpPr>
          <p:nvPr/>
        </p:nvSpPr>
        <p:spPr bwMode="auto">
          <a:xfrm>
            <a:off x="3291015" y="6107916"/>
            <a:ext cx="5423025" cy="573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ÚSPORA NÁKLADŮ     </a:t>
            </a:r>
            <a:r>
              <a:rPr lang="cs-CZ" altLang="cs-CZ" sz="2000" b="1" u="sng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202 747 </a:t>
            </a: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Kč / ROK</a:t>
            </a:r>
            <a:endParaRPr lang="cs-CZ" altLang="cs-CZ" sz="2000" b="1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0315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VÝBĚR VHODNÉHO VÝCHOZÍHO (REFERENČNÍHO) ROKU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7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994593" y="615636"/>
            <a:ext cx="10869807" cy="1267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POROVNÁNÍ HISTORICKÉ SPOTŘEBY – MĚSÍČNÍ KROK</a:t>
            </a: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5</a:t>
            </a:fld>
            <a:endParaRPr 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B3DFC8A-8C8F-BAF5-435A-6F49EFF640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809" y="1692508"/>
            <a:ext cx="11107875" cy="4663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21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50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ORIENTAČNÍ CENA BATERIE: 22 tis. Kč / kWh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PŘI TEORETICKÉ KAPACITĚ </a:t>
            </a:r>
            <a:r>
              <a:rPr lang="cs-CZ" altLang="cs-CZ" sz="2000" b="1" u="sng" dirty="0">
                <a:latin typeface="Montserrat" panose="00000500000000000000" pitchFamily="50" charset="-18"/>
                <a:cs typeface="Arial" panose="020B0604020202020204" pitchFamily="34" charset="0"/>
              </a:rPr>
              <a:t>150 kWh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… CENA 3 300 tis. Kč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PŘEDPOKLÁDANÁ VÝŠE DOTACE: 40 % … KONEČNÁ CENA </a:t>
            </a:r>
            <a:r>
              <a:rPr lang="cs-CZ" altLang="cs-CZ" sz="2000" b="1" u="sng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1 980 tis. Kč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PŘI ROČNÍ ÚSPOŘE 203 tis. Kč VYCHÁZÍ 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PROSTÁ EKONOMICKÁ NÁVRATNOST: </a:t>
            </a:r>
            <a:r>
              <a:rPr lang="cs-CZ" altLang="cs-CZ" sz="2000" b="1" u="sng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9,8 ROKŮ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b="1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PRO POROVNÁNÍ BYLA POSOUZENA TAKÉ VĚTŠÍ BATERIE 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250 kWh  |  5 500 tis. Kč bez dotace |  3 300 tis. Kč s dotací |  13,7 roků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     (navyšování výkonu baterie tedy není v tomto případě efektivní)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id="{D69FC003-1F6B-689C-DCB3-160C765D83D1}"/>
              </a:ext>
            </a:extLst>
          </p:cNvPr>
          <p:cNvSpPr/>
          <p:nvPr/>
        </p:nvSpPr>
        <p:spPr>
          <a:xfrm>
            <a:off x="1095375" y="3285850"/>
            <a:ext cx="6753225" cy="505100"/>
          </a:xfrm>
          <a:prstGeom prst="rect">
            <a:avLst/>
          </a:prstGeom>
          <a:noFill/>
          <a:ln w="38100">
            <a:solidFill>
              <a:srgbClr val="D70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94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76F1259-FBF5-436A-95C0-2BDBB8AA2922}"/>
              </a:ext>
            </a:extLst>
          </p:cNvPr>
          <p:cNvSpPr/>
          <p:nvPr/>
        </p:nvSpPr>
        <p:spPr>
          <a:xfrm>
            <a:off x="-147917" y="2120949"/>
            <a:ext cx="1248783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endParaRPr lang="cs-CZ" altLang="cs-CZ" sz="2000" b="1" dirty="0">
              <a:solidFill>
                <a:srgbClr val="232D3C"/>
              </a:solidFill>
              <a:latin typeface="Montserrat" panose="00000500000000000000" pitchFamily="50" charset="-18"/>
            </a:endParaRPr>
          </a:p>
          <a:p>
            <a:pPr algn="ctr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ČÁST  7</a:t>
            </a:r>
          </a:p>
          <a:p>
            <a:pPr algn="ctr" eaLnBrk="1" hangingPunct="1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POSOUZENÍ VÝKONU </a:t>
            </a:r>
          </a:p>
          <a:p>
            <a:pPr algn="ctr" eaLnBrk="1" hangingPunct="1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KOGENERACE</a:t>
            </a: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51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824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KVET – VÝCHOZÍ SPOTŘEBA ENERGIE ÚT A TV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52</a:t>
            </a:fld>
            <a:endParaRPr 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AC90247-2DFC-DE13-5D07-4FD5DF50EF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7920" y="1957692"/>
            <a:ext cx="5971711" cy="3583027"/>
          </a:xfrm>
          <a:prstGeom prst="rect">
            <a:avLst/>
          </a:prstGeom>
        </p:spPr>
      </p:pic>
      <p:graphicFrame>
        <p:nvGraphicFramePr>
          <p:cNvPr id="7" name="Tabulka 6">
            <a:extLst>
              <a:ext uri="{FF2B5EF4-FFF2-40B4-BE49-F238E27FC236}">
                <a16:creationId xmlns:a16="http://schemas.microsoft.com/office/drawing/2014/main" id="{E606D5B3-2DA0-3399-319A-B0EC084BE0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57872"/>
              </p:ext>
            </p:extLst>
          </p:nvPr>
        </p:nvGraphicFramePr>
        <p:xfrm>
          <a:off x="7530030" y="2217585"/>
          <a:ext cx="2781300" cy="15316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1500">
                  <a:extLst>
                    <a:ext uri="{9D8B030D-6E8A-4147-A177-3AD203B41FA5}">
                      <a16:colId xmlns:a16="http://schemas.microsoft.com/office/drawing/2014/main" val="370404948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1126419284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2049855822"/>
                    </a:ext>
                  </a:extLst>
                </a:gridCol>
              </a:tblGrid>
              <a:tr h="255270">
                <a:tc>
                  <a:txBody>
                    <a:bodyPr/>
                    <a:lstStyle/>
                    <a:p>
                      <a:pPr algn="l" fontAlgn="ctr"/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u="none" strike="noStrike">
                          <a:effectLst/>
                        </a:rPr>
                        <a:t>MWh - výhřevnost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u="none" strike="noStrike">
                          <a:effectLst/>
                        </a:rPr>
                        <a:t>GJ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18798675"/>
                  </a:ext>
                </a:extLst>
              </a:tr>
              <a:tr h="25527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u="none" strike="noStrike">
                          <a:effectLst/>
                        </a:rPr>
                        <a:t>ÚT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u="none" strike="noStrike">
                          <a:effectLst/>
                        </a:rPr>
                        <a:t>4 917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u="none" strike="noStrike">
                          <a:effectLst/>
                        </a:rPr>
                        <a:t>17 703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90367460"/>
                  </a:ext>
                </a:extLst>
              </a:tr>
              <a:tr h="25527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u="none" strike="noStrike">
                          <a:effectLst/>
                        </a:rPr>
                        <a:t>TV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u="none" strike="noStrike">
                          <a:effectLst/>
                        </a:rPr>
                        <a:t>600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u="none" strike="noStrike">
                          <a:effectLst/>
                        </a:rPr>
                        <a:t>2 160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8662797"/>
                  </a:ext>
                </a:extLst>
              </a:tr>
              <a:tr h="25527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u="none" strike="noStrike">
                          <a:effectLst/>
                        </a:rPr>
                        <a:t>TECH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u="none" strike="noStrike">
                          <a:effectLst/>
                        </a:rPr>
                        <a:t>3 000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u="none" strike="noStrike">
                          <a:effectLst/>
                        </a:rPr>
                        <a:t>10 801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7210920"/>
                  </a:ext>
                </a:extLst>
              </a:tr>
              <a:tr h="255270">
                <a:tc>
                  <a:txBody>
                    <a:bodyPr/>
                    <a:lstStyle/>
                    <a:p>
                      <a:pPr algn="l" fontAlgn="ctr"/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82684578"/>
                  </a:ext>
                </a:extLst>
              </a:tr>
              <a:tr h="25527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u="none" strike="noStrike">
                          <a:effectLst/>
                        </a:rPr>
                        <a:t>ÚT+TV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u="none" strike="noStrike">
                          <a:effectLst/>
                        </a:rPr>
                        <a:t>5 517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u="none" strike="noStrike" dirty="0">
                          <a:effectLst/>
                        </a:rPr>
                        <a:t>19 863</a:t>
                      </a:r>
                      <a:endParaRPr lang="cs-CZ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507341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726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53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ZÁSADNÍ VSTUPNÍ ÚDAJ POTŘEBNÝ PRO MOŽNOST POSOUZENÍ VÝKONU KOGENERAČNÍ JEDNOTKY JE: </a:t>
            </a:r>
          </a:p>
          <a:p>
            <a:pPr lvl="1" indent="0"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1) CELKOVÁ ROČNÍ SPOTŘEBA TEPLA V TEPLOVODNÍM SYSTÉMU</a:t>
            </a:r>
          </a:p>
          <a:p>
            <a:pPr lvl="1" indent="0"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2) HODINOVÝ PROFIL SPOTŘEBY TEPLA BĚHEM ROKU (8760 HODNOT)</a:t>
            </a:r>
          </a:p>
          <a:p>
            <a:pPr lvl="1" indent="0"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3) TEPLOTNÍ PARAMETRY OTOPNÉ VODY V SYSTÉMU (HLAVNĚ VRAT) 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V SOUČASNÉ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DOBĚ NENÍ K DISPOZICI RELEVANTNÍ MĚŘENÍ SPOTŘEBY TEPLA 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NEBO ALESPOŇ PLYNU, TAK ABY BYLO MOŽNÉ ODDĚLIT TECHNOLOGICKOU SPOTŘEBU ZEMNÍHO PLYNU NA VÝROBU PÁRY.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ROČNÍ SPOTŘEBA TEPLA NA VYTÁPĚNÍ A OHŘEV TV BYLA V TÉTO FÁZI STANOVENA ODHADEM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8697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KVET – NÁVRHOVÉ VÝKONY Z CENOVÝCH NABÍDEK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54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424205" y="995877"/>
            <a:ext cx="11345300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BYLY POPTÁNY SPOLEČNOSTI NABÍZEJÍCÍ INSTALACI A PROVOZ KJ, 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	BYLY ZÍSKÁNY DVĚ CENOVÉ NABÍDKY: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CN 1 … VÝKON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800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 kWe |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950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  <a:r>
              <a:rPr lang="cs-CZ" altLang="cs-CZ" sz="2000" dirty="0" err="1">
                <a:latin typeface="Montserrat" panose="00000500000000000000" pitchFamily="50" charset="-18"/>
                <a:cs typeface="Arial" panose="020B0604020202020204" pitchFamily="34" charset="0"/>
              </a:rPr>
              <a:t>kWt</a:t>
            </a: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CN 2 … VÝKON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999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 kWe |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1 154 </a:t>
            </a:r>
            <a:r>
              <a:rPr lang="cs-CZ" altLang="cs-CZ" sz="2000" dirty="0" err="1">
                <a:latin typeface="Montserrat" panose="00000500000000000000" pitchFamily="50" charset="-18"/>
                <a:cs typeface="Arial" panose="020B0604020202020204" pitchFamily="34" charset="0"/>
              </a:rPr>
              <a:t>kWt</a:t>
            </a: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SOUČÁSTÍ NAVRŽENÉHO ŘEŠENÍ JE TAKÉ AKUMULACE TEPLA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CN 1 … OBJEM cca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110 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m2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CN 2 … OBJEM NESPECIFIKOVÁN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b="1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3284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KVET – VÝCHOZÍ SPOTŘEBA ENERGIE ÚT A TV - PROFILY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55</a:t>
            </a:fld>
            <a:endParaRPr lang="cs-CZ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B3A1A156-F88B-9D0F-85E4-2C686A7D83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626" y="1192422"/>
            <a:ext cx="10800000" cy="4827650"/>
          </a:xfrm>
          <a:prstGeom prst="rect">
            <a:avLst/>
          </a:prstGeom>
        </p:spPr>
      </p:pic>
      <p:cxnSp>
        <p:nvCxnSpPr>
          <p:cNvPr id="7" name="Přímá spojnice 6">
            <a:extLst>
              <a:ext uri="{FF2B5EF4-FFF2-40B4-BE49-F238E27FC236}">
                <a16:creationId xmlns:a16="http://schemas.microsoft.com/office/drawing/2014/main" id="{A17A904F-4C8C-5974-2CE9-778625E2418E}"/>
              </a:ext>
            </a:extLst>
          </p:cNvPr>
          <p:cNvCxnSpPr/>
          <p:nvPr/>
        </p:nvCxnSpPr>
        <p:spPr>
          <a:xfrm>
            <a:off x="1729212" y="3748138"/>
            <a:ext cx="9415604" cy="0"/>
          </a:xfrm>
          <a:prstGeom prst="line">
            <a:avLst/>
          </a:prstGeom>
          <a:ln w="57150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>
            <a:extLst>
              <a:ext uri="{FF2B5EF4-FFF2-40B4-BE49-F238E27FC236}">
                <a16:creationId xmlns:a16="http://schemas.microsoft.com/office/drawing/2014/main" id="{D1DE2D1F-E8BD-7599-35EC-6A0BA9A6A9EC}"/>
              </a:ext>
            </a:extLst>
          </p:cNvPr>
          <p:cNvCxnSpPr/>
          <p:nvPr/>
        </p:nvCxnSpPr>
        <p:spPr>
          <a:xfrm>
            <a:off x="1729212" y="3357327"/>
            <a:ext cx="9415604" cy="0"/>
          </a:xfrm>
          <a:prstGeom prst="line">
            <a:avLst/>
          </a:prstGeom>
          <a:ln w="57150">
            <a:solidFill>
              <a:srgbClr val="32D2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D517DA2D-8854-7CFD-650B-D31FD627462F}"/>
              </a:ext>
            </a:extLst>
          </p:cNvPr>
          <p:cNvSpPr txBox="1"/>
          <p:nvPr/>
        </p:nvSpPr>
        <p:spPr>
          <a:xfrm>
            <a:off x="3745872" y="3680747"/>
            <a:ext cx="6097508" cy="458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CN 1 … VÝKON 800 kWe | </a:t>
            </a:r>
            <a:r>
              <a:rPr lang="cs-CZ" altLang="cs-CZ" sz="18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950 </a:t>
            </a:r>
            <a:r>
              <a:rPr lang="cs-CZ" altLang="cs-CZ" sz="1800" b="1" dirty="0" err="1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kWt</a:t>
            </a:r>
            <a:endParaRPr lang="cs-CZ" altLang="cs-CZ" sz="1800" b="1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5BF2AD1F-3A64-51AC-E42E-92FDAAF822EA}"/>
              </a:ext>
            </a:extLst>
          </p:cNvPr>
          <p:cNvSpPr txBox="1"/>
          <p:nvPr/>
        </p:nvSpPr>
        <p:spPr>
          <a:xfrm>
            <a:off x="3745872" y="2791946"/>
            <a:ext cx="6097508" cy="458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CN 2 … VÝKON 999 kWe | </a:t>
            </a:r>
            <a:r>
              <a:rPr lang="cs-CZ" altLang="cs-CZ" sz="18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1 154 </a:t>
            </a:r>
            <a:r>
              <a:rPr lang="cs-CZ" altLang="cs-CZ" sz="1800" b="1" dirty="0" err="1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kWt</a:t>
            </a:r>
            <a:endParaRPr lang="cs-CZ" altLang="cs-CZ" sz="1800" b="1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88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KVET – ODHAD BILANCE VÝROBY A SPOTŘEBY TEPLA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56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705ECC40-E7B8-0D4B-6E6B-58EB5B21E7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497" y="1454077"/>
            <a:ext cx="10800000" cy="2294444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85793294-E93D-59DB-3115-B84196F560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626" y="4179599"/>
            <a:ext cx="10800000" cy="2294444"/>
          </a:xfrm>
          <a:prstGeom prst="rect">
            <a:avLst/>
          </a:prstGeom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004146D8-B23D-A04A-BC41-F130FAE7FC95}"/>
              </a:ext>
            </a:extLst>
          </p:cNvPr>
          <p:cNvSpPr txBox="1"/>
          <p:nvPr/>
        </p:nvSpPr>
        <p:spPr>
          <a:xfrm>
            <a:off x="323663" y="946671"/>
            <a:ext cx="6097508" cy="458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CN 1 … VÝKON 800 kWe | 950 </a:t>
            </a:r>
            <a:r>
              <a:rPr lang="cs-CZ" altLang="cs-CZ" sz="1800" dirty="0" err="1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kWt</a:t>
            </a:r>
            <a:endParaRPr lang="cs-CZ" altLang="cs-CZ" sz="18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83F3A171-CEAB-A735-8FF9-DBAFD41C5043}"/>
              </a:ext>
            </a:extLst>
          </p:cNvPr>
          <p:cNvSpPr txBox="1"/>
          <p:nvPr/>
        </p:nvSpPr>
        <p:spPr>
          <a:xfrm>
            <a:off x="323663" y="3807089"/>
            <a:ext cx="6097508" cy="458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CN 2 … VÝKON 999 kWe | 1 154 </a:t>
            </a:r>
            <a:r>
              <a:rPr lang="cs-CZ" altLang="cs-CZ" sz="1800" dirty="0" err="1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kWt</a:t>
            </a:r>
            <a:endParaRPr lang="cs-CZ" altLang="cs-CZ" sz="18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61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57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NA ZÁKLADĚ MĚŘENÍ SPOTŘEBY TEPLA Z JINÉHO REFERENČNÍHO AREÁLU BYL STANOVEN </a:t>
            </a: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HODINOVÝ PROFIL SPOTŘEBY.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MAXIMÁLNÍ HODNOTY HODINOVÉHO ODBĚRU cca 1,6 MW (ZIMA), MINIMÁLNÍ cca 0,15 MW (pouze ohřev TV) … 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TUTO KŘIVKU JE POTŘEBA OVĚŘIT/UPŘESNIT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DLE STANOVENÉ KŘIVKY SE JEVÍ </a:t>
            </a: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OPTIMÁLNĚJŠÍ VÝKON </a:t>
            </a:r>
            <a:r>
              <a:rPr lang="cs-CZ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KJ 950 </a:t>
            </a:r>
            <a:r>
              <a:rPr lang="cs-CZ" altLang="cs-CZ" sz="2000" b="1" dirty="0" err="1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kWt</a:t>
            </a:r>
            <a:endParaRPr lang="cs-CZ" altLang="cs-CZ" sz="2000" b="1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TEPELNÝ VÝKON KJ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1 154 </a:t>
            </a:r>
            <a:r>
              <a:rPr lang="cs-CZ" altLang="cs-CZ" sz="2000" b="1" dirty="0" err="1">
                <a:latin typeface="Montserrat" panose="00000500000000000000" pitchFamily="50" charset="-18"/>
                <a:cs typeface="Arial" panose="020B0604020202020204" pitchFamily="34" charset="0"/>
              </a:rPr>
              <a:t>kWt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 SE JEVÍ JAKO PŘEDIMENZOVANÝ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SOUČÁSTÍ NABÍDEK JE TAKÉ AKUMULAČNÍ NÁDRŽ TEPLA, KTERÁ JE PRO DANÉ VÝKONY NEZBYTNÁ 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RELEVANTNÍ NÁVRH KJ BUDE VHODNÉ PROVÉST AŽ PO PROVEDENÉM MĚŘENÍ SKUTEČNÉ SPOTŘEBY TEPLA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828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KVET – VÝCHOZÍ SPOTŘEBA ENERGIE ÚT A TV - PROFILY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58</a:t>
            </a:fld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08727E74-72CD-CE46-0372-9FEB00428E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0" y="1320479"/>
            <a:ext cx="10800000" cy="4827650"/>
          </a:xfrm>
          <a:prstGeom prst="rect">
            <a:avLst/>
          </a:prstGeom>
        </p:spPr>
      </p:pic>
      <p:cxnSp>
        <p:nvCxnSpPr>
          <p:cNvPr id="8" name="Přímá spojnice 7">
            <a:extLst>
              <a:ext uri="{FF2B5EF4-FFF2-40B4-BE49-F238E27FC236}">
                <a16:creationId xmlns:a16="http://schemas.microsoft.com/office/drawing/2014/main" id="{995BC829-9459-4AAE-92C2-4C4399F44D16}"/>
              </a:ext>
            </a:extLst>
          </p:cNvPr>
          <p:cNvCxnSpPr/>
          <p:nvPr/>
        </p:nvCxnSpPr>
        <p:spPr>
          <a:xfrm>
            <a:off x="1792583" y="2625510"/>
            <a:ext cx="9415604" cy="0"/>
          </a:xfrm>
          <a:prstGeom prst="line">
            <a:avLst/>
          </a:prstGeom>
          <a:ln w="57150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>
            <a:extLst>
              <a:ext uri="{FF2B5EF4-FFF2-40B4-BE49-F238E27FC236}">
                <a16:creationId xmlns:a16="http://schemas.microsoft.com/office/drawing/2014/main" id="{EA7F5479-11E0-230F-808E-61C5BFCEEFED}"/>
              </a:ext>
            </a:extLst>
          </p:cNvPr>
          <p:cNvCxnSpPr/>
          <p:nvPr/>
        </p:nvCxnSpPr>
        <p:spPr>
          <a:xfrm>
            <a:off x="1792583" y="1890676"/>
            <a:ext cx="9415604" cy="0"/>
          </a:xfrm>
          <a:prstGeom prst="line">
            <a:avLst/>
          </a:prstGeom>
          <a:ln w="57150">
            <a:solidFill>
              <a:srgbClr val="32D2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ovéPole 9">
            <a:extLst>
              <a:ext uri="{FF2B5EF4-FFF2-40B4-BE49-F238E27FC236}">
                <a16:creationId xmlns:a16="http://schemas.microsoft.com/office/drawing/2014/main" id="{72A9709D-946D-DA65-19F3-AB463D183BCD}"/>
              </a:ext>
            </a:extLst>
          </p:cNvPr>
          <p:cNvSpPr txBox="1"/>
          <p:nvPr/>
        </p:nvSpPr>
        <p:spPr>
          <a:xfrm>
            <a:off x="3809243" y="2575796"/>
            <a:ext cx="6097508" cy="458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CN 1 … VÝKON </a:t>
            </a:r>
            <a:r>
              <a:rPr lang="cs-CZ" altLang="cs-CZ" sz="18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800 kWe </a:t>
            </a: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| 950 </a:t>
            </a:r>
            <a:r>
              <a:rPr lang="cs-CZ" altLang="cs-CZ" sz="1800" dirty="0" err="1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kWt</a:t>
            </a:r>
            <a:endParaRPr lang="cs-CZ" altLang="cs-CZ" sz="18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0EEB0DEB-3E83-5BCD-EA4F-938C4A418F57}"/>
              </a:ext>
            </a:extLst>
          </p:cNvPr>
          <p:cNvSpPr txBox="1"/>
          <p:nvPr/>
        </p:nvSpPr>
        <p:spPr>
          <a:xfrm>
            <a:off x="3809243" y="1823286"/>
            <a:ext cx="6097508" cy="458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CN 2 … VÝKON </a:t>
            </a:r>
            <a:r>
              <a:rPr lang="cs-CZ" altLang="cs-CZ" sz="18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999 kWe </a:t>
            </a: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| 1 154 </a:t>
            </a:r>
            <a:r>
              <a:rPr lang="cs-CZ" altLang="cs-CZ" sz="1800" dirty="0" err="1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kWt</a:t>
            </a:r>
            <a:endParaRPr lang="cs-CZ" altLang="cs-CZ" sz="18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47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KVET – </a:t>
            </a:r>
            <a:r>
              <a:rPr lang="cs-CZ" altLang="cs-CZ" sz="2400" dirty="0">
                <a:latin typeface="Montserrat" panose="00000500000000000000" pitchFamily="50" charset="-18"/>
              </a:rPr>
              <a:t>DIMENZACE KJ PRO DODÁVKU ELEKTŘINY DO AREÁLU 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59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004146D8-B23D-A04A-BC41-F130FAE7FC95}"/>
              </a:ext>
            </a:extLst>
          </p:cNvPr>
          <p:cNvSpPr txBox="1"/>
          <p:nvPr/>
        </p:nvSpPr>
        <p:spPr>
          <a:xfrm>
            <a:off x="323662" y="946671"/>
            <a:ext cx="6955323" cy="3754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VÝKON </a:t>
            </a:r>
            <a:r>
              <a:rPr lang="cs-CZ" altLang="cs-CZ" sz="18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235 kWe </a:t>
            </a: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| cca 300 </a:t>
            </a:r>
            <a:r>
              <a:rPr lang="cs-CZ" altLang="cs-CZ" sz="1800" dirty="0" err="1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kWt</a:t>
            </a:r>
            <a:endParaRPr lang="cs-CZ" altLang="cs-CZ" sz="18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PROVOZ: </a:t>
            </a:r>
            <a:r>
              <a:rPr lang="cs-CZ" altLang="cs-CZ" sz="18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4 400 HODIN/ROK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OMEZENÍ PŘETOKŮ: </a:t>
            </a:r>
            <a:r>
              <a:rPr lang="cs-CZ" altLang="cs-CZ" sz="18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ANO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DOLNÍ HRANICE VÝKONU KJ: </a:t>
            </a:r>
            <a:r>
              <a:rPr lang="cs-CZ" altLang="cs-CZ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90 %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VÝROBA ELEKTŘINY: </a:t>
            </a:r>
            <a:r>
              <a:rPr lang="cs-CZ" altLang="cs-CZ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cca 1 100 MWh / ROK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NUTNOST REGULACE V ZÁVISLOSTI NA FVE</a:t>
            </a:r>
          </a:p>
          <a:p>
            <a:pPr marL="742950" lvl="1" algn="just">
              <a:lnSpc>
                <a:spcPct val="150000"/>
              </a:lnSpc>
              <a:spcBef>
                <a:spcPct val="20000"/>
              </a:spcBef>
            </a:pPr>
            <a:endParaRPr lang="cs-CZ" altLang="cs-CZ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8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92AABCD-C140-9320-AEA6-C67C4D0112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30" y="4079990"/>
            <a:ext cx="11183627" cy="237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31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VÝBĚR VHODNÉHO VÝCHOZÍHO (REFERENČNÍHO) ROKU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6</a:t>
            </a:fld>
            <a:endParaRPr lang="cs-CZ"/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26847D1E-8FB3-4C7F-8C83-C4E0830CDF31}"/>
              </a:ext>
            </a:extLst>
          </p:cNvPr>
          <p:cNvGraphicFramePr>
            <a:graphicFrameLocks noGrp="1"/>
          </p:cNvGraphicFramePr>
          <p:nvPr/>
        </p:nvGraphicFramePr>
        <p:xfrm>
          <a:off x="813497" y="1903073"/>
          <a:ext cx="3771900" cy="2857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8064">
                  <a:extLst>
                    <a:ext uri="{9D8B030D-6E8A-4147-A177-3AD203B41FA5}">
                      <a16:colId xmlns:a16="http://schemas.microsoft.com/office/drawing/2014/main" val="2882389369"/>
                    </a:ext>
                  </a:extLst>
                </a:gridCol>
                <a:gridCol w="636568">
                  <a:extLst>
                    <a:ext uri="{9D8B030D-6E8A-4147-A177-3AD203B41FA5}">
                      <a16:colId xmlns:a16="http://schemas.microsoft.com/office/drawing/2014/main" val="2630489623"/>
                    </a:ext>
                  </a:extLst>
                </a:gridCol>
                <a:gridCol w="636568">
                  <a:extLst>
                    <a:ext uri="{9D8B030D-6E8A-4147-A177-3AD203B41FA5}">
                      <a16:colId xmlns:a16="http://schemas.microsoft.com/office/drawing/2014/main" val="4090322296"/>
                    </a:ext>
                  </a:extLst>
                </a:gridCol>
                <a:gridCol w="608064">
                  <a:extLst>
                    <a:ext uri="{9D8B030D-6E8A-4147-A177-3AD203B41FA5}">
                      <a16:colId xmlns:a16="http://schemas.microsoft.com/office/drawing/2014/main" val="995801376"/>
                    </a:ext>
                  </a:extLst>
                </a:gridCol>
                <a:gridCol w="608064">
                  <a:extLst>
                    <a:ext uri="{9D8B030D-6E8A-4147-A177-3AD203B41FA5}">
                      <a16:colId xmlns:a16="http://schemas.microsoft.com/office/drawing/2014/main" val="694099098"/>
                    </a:ext>
                  </a:extLst>
                </a:gridCol>
                <a:gridCol w="674572">
                  <a:extLst>
                    <a:ext uri="{9D8B030D-6E8A-4147-A177-3AD203B41FA5}">
                      <a16:colId xmlns:a16="http://schemas.microsoft.com/office/drawing/2014/main" val="352802623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effectLst/>
                        </a:rPr>
                        <a:t>Měsíc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Záznam 2019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Faktura 2019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Záznam 2021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Faktura 2021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Median 2011-2021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6665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201.3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201.3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195.0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219.0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202.0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5310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179.4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179.4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175.7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192.7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179.4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69841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191.1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190.9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191.1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191.9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7329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183.0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183.0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179.5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167.5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181.4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79619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190.2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190.2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185.3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176.1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185.3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485727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207.9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207.8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206.6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183.7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188.8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23098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202.9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202.8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209.2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196.0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201.6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94100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209.9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210.0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197.6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212.6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202.5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69478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188.5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188.5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187.3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192.2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187.3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72262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204.9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205.1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193.0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202.2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195.6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8360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203.4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203.4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187.5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188.8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194.3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6540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203.8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203.8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187.5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198.9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196.9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7817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SUM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2366.3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2366.3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2295.4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2320.3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2307.0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1684614"/>
                  </a:ext>
                </a:extLst>
              </a:tr>
            </a:tbl>
          </a:graphicData>
        </a:graphic>
      </p:graphicFrame>
      <p:sp>
        <p:nvSpPr>
          <p:cNvPr id="18" name="Zástupný symbol pro obsah 2">
            <a:extLst>
              <a:ext uri="{FF2B5EF4-FFF2-40B4-BE49-F238E27FC236}">
                <a16:creationId xmlns:a16="http://schemas.microsoft.com/office/drawing/2014/main" id="{98BDDF50-3BE8-40D7-B840-266208C454E1}"/>
              </a:ext>
            </a:extLst>
          </p:cNvPr>
          <p:cNvSpPr>
            <a:spLocks/>
          </p:cNvSpPr>
          <p:nvPr/>
        </p:nvSpPr>
        <p:spPr bwMode="auto">
          <a:xfrm>
            <a:off x="661097" y="5227120"/>
            <a:ext cx="10936854" cy="1337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V r. 2021 nesedí fakturační měsíční hodnoty a měsíční souhrny ze záznamu 1/4h hodnot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Jako referenční rok </a:t>
            </a:r>
            <a:r>
              <a:rPr lang="cs-CZ" altLang="cs-CZ" b="1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zvolen 2019 </a:t>
            </a:r>
            <a:r>
              <a:rPr lang="cs-CZ" altLang="cs-CZ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(zároveň rok ještě před covidem)</a:t>
            </a:r>
            <a:endParaRPr lang="cs-CZ" altLang="cs-CZ" b="1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2F1DAE2-F9B3-04B5-DB3D-74559DD133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507" y="1630880"/>
            <a:ext cx="6377996" cy="3270155"/>
          </a:xfrm>
          <a:prstGeom prst="rect">
            <a:avLst/>
          </a:prstGeom>
        </p:spPr>
      </p:pic>
      <p:sp>
        <p:nvSpPr>
          <p:cNvPr id="13" name="Zástupný symbol pro obsah 2">
            <a:extLst>
              <a:ext uri="{FF2B5EF4-FFF2-40B4-BE49-F238E27FC236}">
                <a16:creationId xmlns:a16="http://schemas.microsoft.com/office/drawing/2014/main" id="{76971AFD-FFD7-5CD1-FD3A-9402812304F7}"/>
              </a:ext>
            </a:extLst>
          </p:cNvPr>
          <p:cNvSpPr>
            <a:spLocks/>
          </p:cNvSpPr>
          <p:nvPr/>
        </p:nvSpPr>
        <p:spPr bwMode="auto">
          <a:xfrm>
            <a:off x="994593" y="615636"/>
            <a:ext cx="10869807" cy="1267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DATA V PODROBNÉM ¼ HOD. KROKU K DISPOZICI PRO ROK 2019 a 2021</a:t>
            </a: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1246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60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NA ZÁKLADĚ SKUTEČNÉHO PROFILU SPOTŘEBY ELEKTŘINY 2019, NAVÝŠENÉHO O PROVOZ BUDOUCÍ MAGNETICKÉ REZONANCE A SNÍŽENÉHO DODÁVKU FVE (</a:t>
            </a: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513 MWh</a:t>
            </a: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), BYL </a:t>
            </a: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STANOVEN FINÁLNÍ PROFIL SPOTŘEBY ELEKTŘINY PO REALIZACI FVE.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MAXIMÁLNÍ HODNOTY HODINOVÉHO ODBĚRU (VÝKONU) ELEKTŘINY SE POHYBUJÍ NA ÚROVNI MAX. 600 kW.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Z TOHO JE ZŘEJMÉ, ŽE KJ VÝKONU 800 kWe NEBO 999 kWe NENÍ MOŽNÉ PROVOZOVAT V REŽIMU S DODÁVKOU ELEKTŘINY DO AREÁLU NEMOCNICE !</a:t>
            </a:r>
            <a:endParaRPr lang="cs-CZ" altLang="cs-CZ" sz="2000" b="1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TAKTO BY MOHLA PROVOZOVÁNA KJ S MAXIMÁLNÍM ELEKTRICKÝM VÝKONEM cca 240 kWe (PŘI PROVOZU V REŽIMU 4400 HODIN /ROK)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1378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76F1259-FBF5-436A-95C0-2BDBB8AA2922}"/>
              </a:ext>
            </a:extLst>
          </p:cNvPr>
          <p:cNvSpPr/>
          <p:nvPr/>
        </p:nvSpPr>
        <p:spPr>
          <a:xfrm>
            <a:off x="-147917" y="2490281"/>
            <a:ext cx="1248783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endParaRPr lang="cs-CZ" altLang="cs-CZ" sz="2000" b="1" dirty="0">
              <a:solidFill>
                <a:srgbClr val="232D3C"/>
              </a:solidFill>
              <a:latin typeface="Montserrat" panose="00000500000000000000" pitchFamily="50" charset="-18"/>
            </a:endParaRPr>
          </a:p>
          <a:p>
            <a:pPr algn="ctr" eaLnBrk="1" hangingPunct="1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ZÁVĚR A DOPORUČENÍ</a:t>
            </a:r>
          </a:p>
          <a:p>
            <a:pPr algn="ctr" eaLnBrk="1" hangingPunct="1"/>
            <a:r>
              <a:rPr lang="cs-CZ" altLang="cs-CZ" sz="4800" b="1" dirty="0">
                <a:solidFill>
                  <a:srgbClr val="232D3C"/>
                </a:solidFill>
                <a:latin typeface="Montserrat" panose="00000500000000000000" pitchFamily="50" charset="-18"/>
              </a:rPr>
              <a:t>DALŠÍHO POSTUPU</a:t>
            </a: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61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409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ZÁVĚR A DOPORUČENÍ –</a:t>
            </a:r>
            <a:r>
              <a:rPr lang="cs-CZ" altLang="cs-CZ" sz="2400" b="1" dirty="0">
                <a:solidFill>
                  <a:srgbClr val="32D2A0"/>
                </a:solidFill>
                <a:latin typeface="Montserrat" panose="00000500000000000000" pitchFamily="50" charset="-18"/>
              </a:rPr>
              <a:t> PROJEKT FVE 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62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1) NECHAT </a:t>
            </a:r>
            <a:r>
              <a:rPr lang="cs-CZ" altLang="cs-CZ" sz="1500" b="1" dirty="0">
                <a:latin typeface="Montserrat" panose="00000500000000000000" pitchFamily="50" charset="-18"/>
                <a:cs typeface="Arial" panose="020B0604020202020204" pitchFamily="34" charset="0"/>
              </a:rPr>
              <a:t>OVĚŘIT STATIKU </a:t>
            </a: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VYBRANÝCH STŘEŠNÍCH KONSTRUKCÍ (HLAVNĚ BUDOVY C)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2) PODAT </a:t>
            </a:r>
            <a:r>
              <a:rPr lang="cs-CZ" altLang="cs-CZ" sz="15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ŽÁDOST</a:t>
            </a:r>
            <a:r>
              <a:rPr lang="cs-CZ" altLang="cs-CZ" sz="15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  <a:r>
              <a:rPr lang="cs-CZ" altLang="cs-CZ" sz="15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O PŘIPOJENÍ </a:t>
            </a:r>
            <a:r>
              <a:rPr lang="cs-CZ" altLang="cs-CZ" sz="15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ELEKTRICKÉHO ZAŘÍZENÍ K DISTRIBUČNÍ SOUSTAVĚ (</a:t>
            </a:r>
            <a:r>
              <a:rPr lang="cs-CZ" altLang="cs-CZ" sz="15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600</a:t>
            </a:r>
            <a:r>
              <a:rPr lang="cs-CZ" altLang="cs-CZ" sz="15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kW … MAXIMÁLNÍ VÝKON Z POHLEDU VSTUPNÍ ROZVODNY),  BUDE PROVEDENO NÁSLEDNĚ UPŘESNĚNÍ NA ZÁKLADNĚ PROJEKTU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3) REALIZOVAT VÝBĚROVÉ ŘÍZENÍ NA ZPRACOVÁNÍ PROJEKTOVÉ DOKUMENTACE </a:t>
            </a:r>
            <a:r>
              <a:rPr lang="cs-CZ" altLang="cs-CZ" sz="1500" b="1" dirty="0">
                <a:latin typeface="Montserrat" panose="00000500000000000000" pitchFamily="50" charset="-18"/>
                <a:cs typeface="Arial" panose="020B0604020202020204" pitchFamily="34" charset="0"/>
              </a:rPr>
              <a:t>STATIKA, FVE, PBŘ vč. INŽ. ČINNOSTI </a:t>
            </a: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(PŘEDBĚŽNÝ ODHAD CENY </a:t>
            </a:r>
            <a:r>
              <a:rPr lang="cs-CZ" altLang="cs-CZ" sz="1500" b="1" dirty="0">
                <a:latin typeface="Montserrat" panose="00000500000000000000" pitchFamily="50" charset="-18"/>
                <a:cs typeface="Arial" panose="020B0604020202020204" pitchFamily="34" charset="0"/>
              </a:rPr>
              <a:t>CCA. 1 MIL. Kč vč. DPH</a:t>
            </a: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 – V RÁMCI CENY 40,7 tis. Kč / kWp vč. DPH )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4) AŽ BUDOU ZNÁMÉ PODMÍNKY DOTAČNÍ VÝZVY, NECHAT ZPRACOVAT ŽÁDOST O DOTACI PRAVDĚPODOBNÝ DOTAČNÍ TITUL </a:t>
            </a:r>
            <a:r>
              <a:rPr lang="cs-CZ" altLang="cs-CZ" sz="15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OPŽP </a:t>
            </a:r>
          </a:p>
          <a:p>
            <a:pPr marL="1428750" lvl="2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5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1.2.1	Výstavba a rekonstrukce obnovitelných zdrojů energie </a:t>
            </a:r>
            <a:r>
              <a:rPr lang="cs-CZ" altLang="cs-CZ" sz="15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pro veřejné budovy</a:t>
            </a:r>
          </a:p>
          <a:p>
            <a:pPr marL="1428750" lvl="2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5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Vyhlášení výzvy pravděpodobně v </a:t>
            </a:r>
            <a:r>
              <a:rPr lang="cs-CZ" altLang="cs-CZ" sz="15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07/2022</a:t>
            </a:r>
          </a:p>
          <a:p>
            <a:pPr marL="1428750" lvl="2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5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Sledovat na </a:t>
            </a:r>
            <a:r>
              <a:rPr lang="cs-CZ" altLang="cs-CZ" sz="15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https://www.opzp.cz/opzp-2021-2027/</a:t>
            </a:r>
          </a:p>
          <a:p>
            <a:pPr marL="1428750" lvl="2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5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Odhad nákladů na dotační poradenství v úvodní fázi (příprava žádosti) … </a:t>
            </a:r>
            <a:r>
              <a:rPr lang="cs-CZ" altLang="cs-CZ" sz="15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CENA cca 300 tis. Kč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5) </a:t>
            </a:r>
            <a:r>
              <a:rPr lang="cs-CZ" altLang="cs-CZ" sz="1500" b="1" dirty="0">
                <a:latin typeface="Montserrat" panose="00000500000000000000" pitchFamily="50" charset="-18"/>
                <a:cs typeface="Arial" panose="020B0604020202020204" pitchFamily="34" charset="0"/>
              </a:rPr>
              <a:t>ENERGETICKÝ POSUDEK</a:t>
            </a: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, BUDE-LI NUTNÝ K PODÁNÍ ŽÁDOSTI O DOTACI, KOORDINOVAT S PROJEKTOVOU DOKUMENTACÍ  A ŽÁDOSTÍ O DOTACI (BUDE ZÁLEŽET NA POŽADAVCÍCH DOTACE), </a:t>
            </a:r>
            <a:r>
              <a:rPr lang="cs-CZ" altLang="cs-CZ" sz="1500" b="1" dirty="0">
                <a:latin typeface="Montserrat" panose="00000500000000000000" pitchFamily="50" charset="-18"/>
                <a:cs typeface="Arial" panose="020B0604020202020204" pitchFamily="34" charset="0"/>
              </a:rPr>
              <a:t>CENA cca 120 tis. Kč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5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7835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ZÁVĚR A DOPORUČENÍ – </a:t>
            </a:r>
            <a:r>
              <a:rPr lang="cs-CZ" altLang="cs-CZ" sz="2400" b="1" dirty="0">
                <a:solidFill>
                  <a:srgbClr val="32D2A0"/>
                </a:solidFill>
                <a:latin typeface="Montserrat" panose="00000500000000000000" pitchFamily="50" charset="-18"/>
              </a:rPr>
              <a:t>PRO PROJEKT KVET 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63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1) REALIZOVAT </a:t>
            </a: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MĚŘENÍ SPOTŘEBY TEPLA </a:t>
            </a: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NEBO PLYNU PRO ZJIŠTĚNÍ RELEVANTNÍHO HODINOVÉHO PROFILU POTŘEBNÉHO PRO NÁVRH VHODNÉHO </a:t>
            </a: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VÝKONU KJ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2) PRŮBĚŽNĚ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MONITOROVAT TEPLOTU ZPĚTNÉ VODY 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Z OTOPNÉ SOUSTAVY DO KOTELNY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3) V PŘÍPADĚ POTŘEBY PROVÉST TAKOVÁ OPATŘENÍ, </a:t>
            </a:r>
            <a:r>
              <a:rPr lang="cs-CZ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ABY TATO TEPLOTA NEPŘESAHOVALA CCA 65 °C </a:t>
            </a: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(NUTÉ PRO SPRÁVNOU FUNKČNOST KJ)</a:t>
            </a:r>
            <a:endParaRPr lang="cs-CZ" altLang="cs-CZ" sz="2000" b="1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4)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AKTUALIZOVAT NABÍDKY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 NA REALIZACI A PROVOZ KVET (POUZE DODÁVKA TEPLA DO AREÁLU)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5) </a:t>
            </a:r>
            <a:r>
              <a:rPr lang="cs-CZ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REALIZOVAT VŘ </a:t>
            </a: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NA DODAVATELE KOGENERACE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7467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76F1259-FBF5-436A-95C0-2BDBB8AA2922}"/>
              </a:ext>
            </a:extLst>
          </p:cNvPr>
          <p:cNvSpPr/>
          <p:nvPr/>
        </p:nvSpPr>
        <p:spPr>
          <a:xfrm>
            <a:off x="2697933" y="3314284"/>
            <a:ext cx="7378573" cy="1845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cs-CZ" altLang="cs-CZ" sz="2000" dirty="0">
                <a:solidFill>
                  <a:srgbClr val="232D3C"/>
                </a:solidFill>
                <a:latin typeface="Montserrat" panose="00000500000000000000" pitchFamily="50" charset="-18"/>
              </a:rPr>
              <a:t>JIŘÍ CIHLÁŘ, 777 010 727 | jiri.cihlar@cevre.cz</a:t>
            </a:r>
          </a:p>
          <a:p>
            <a:pPr eaLnBrk="1" hangingPunct="1">
              <a:lnSpc>
                <a:spcPct val="200000"/>
              </a:lnSpc>
            </a:pPr>
            <a:r>
              <a:rPr lang="cs-CZ" altLang="cs-CZ" sz="2000" dirty="0">
                <a:solidFill>
                  <a:srgbClr val="232D3C"/>
                </a:solidFill>
                <a:latin typeface="Montserrat" panose="00000500000000000000" pitchFamily="50" charset="-18"/>
              </a:rPr>
              <a:t>LUKÁŠ STANĚK, 603 915 716 | lukas.stanek@cevre.cz</a:t>
            </a:r>
          </a:p>
          <a:p>
            <a:pPr eaLnBrk="1" hangingPunct="1">
              <a:lnSpc>
                <a:spcPct val="200000"/>
              </a:lnSpc>
            </a:pPr>
            <a:r>
              <a:rPr lang="cs-CZ" altLang="cs-CZ" sz="2000" dirty="0">
                <a:solidFill>
                  <a:srgbClr val="232D3C"/>
                </a:solidFill>
                <a:latin typeface="Montserrat" panose="00000500000000000000" pitchFamily="50" charset="-18"/>
              </a:rPr>
              <a:t>JAN KLUSÁČEK, 739 824 950 | jan.klusacek@cevre.cz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80D48AA4-ED25-47F5-BB8C-2160A06D5009}"/>
              </a:ext>
            </a:extLst>
          </p:cNvPr>
          <p:cNvSpPr txBox="1"/>
          <p:nvPr/>
        </p:nvSpPr>
        <p:spPr>
          <a:xfrm>
            <a:off x="3229152" y="5820862"/>
            <a:ext cx="6096000" cy="5080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cs-CZ" altLang="cs-CZ" sz="1801" b="1" dirty="0">
                <a:solidFill>
                  <a:srgbClr val="32D2A0"/>
                </a:solidFill>
                <a:latin typeface="Montserrat" panose="00000500000000000000" pitchFamily="50" charset="-18"/>
              </a:rPr>
              <a:t>www.cevre.cz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4876A7E2-4002-2B92-0B5E-C413DC405B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152" y="529114"/>
            <a:ext cx="2268000" cy="2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0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7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HLAVNÍ DATA: SPOTŘEBA (kWh) Z LET 2019 A 2021: EXPORT ¼ HOD. ZÁZNAMŮ Z HLAVNÍHO ELEKTROMĚRU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POROVNÁNO S MĚSÍČNÍ SPOTŘEBOU UVEDENOU NA FAKTURÁCH ZA ELEKTŘINU Z LET 2019 A 2021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SPOTŘEBA Z FAKTURY A DODANÝCH PODROBNÝCH DAT SPOTŘEBY SE SHODUJE POUZE V ROCE 2019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ROK 2019 NEBYL POZNAMENÁN COVIDEM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-&gt; </a:t>
            </a: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ROK 2019 BYL VYBRÁN JAKO REFERENČNÍ ROK 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4110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PRŮBĚHY SPOTŘEB </a:t>
            </a:r>
            <a:r>
              <a:rPr lang="cs-CZ" altLang="cs-CZ" sz="2400" b="1" dirty="0">
                <a:solidFill>
                  <a:srgbClr val="32D2A0"/>
                </a:solidFill>
                <a:latin typeface="Montserrat" panose="00000500000000000000" pitchFamily="50" charset="-18"/>
              </a:rPr>
              <a:t>ELEKTŘINY – STÁVAJÍCÍ (2019)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8</a:t>
            </a:fld>
            <a:endParaRPr lang="cs-CZ"/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A33DA828-75C1-413B-BAF9-BDAE57997CDA}"/>
              </a:ext>
            </a:extLst>
          </p:cNvPr>
          <p:cNvSpPr txBox="1"/>
          <p:nvPr/>
        </p:nvSpPr>
        <p:spPr>
          <a:xfrm>
            <a:off x="1313971" y="5790133"/>
            <a:ext cx="11014169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altLang="cs-CZ" sz="1600" b="1" dirty="0">
                <a:solidFill>
                  <a:srgbClr val="D70B3B"/>
                </a:solidFill>
                <a:latin typeface="Montserrat" panose="00000500000000000000" pitchFamily="50" charset="-18"/>
              </a:rPr>
              <a:t>TRVALÝ ODEBÍRANÝ VÝKON (95-percentil z průměrných hodinových výkonů) – 179 kW</a:t>
            </a:r>
            <a:endParaRPr lang="cs-CZ" sz="1600" b="1" dirty="0">
              <a:solidFill>
                <a:srgbClr val="D70B3B"/>
              </a:solidFill>
              <a:latin typeface="Montserrat" panose="00000500000000000000" pitchFamily="50" charset="-18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0B35A51-F23C-E19E-EE3D-7407BFFBCA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972" y="998913"/>
            <a:ext cx="11059307" cy="488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43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PRŮBĚHY SPOTŘEB </a:t>
            </a:r>
            <a:r>
              <a:rPr lang="cs-CZ" altLang="cs-CZ" sz="2400" b="1" dirty="0">
                <a:solidFill>
                  <a:srgbClr val="32D2A0"/>
                </a:solidFill>
                <a:latin typeface="Montserrat" panose="00000500000000000000" pitchFamily="50" charset="-18"/>
              </a:rPr>
              <a:t>ELEKTŘINY r. 2019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9</a:t>
            </a:fld>
            <a:endParaRPr lang="cs-CZ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E03C3764-62E0-BCFE-D4EF-9294112254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3857" y="1089676"/>
            <a:ext cx="9247335" cy="5434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694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14325</TotalTime>
  <Words>4086</Words>
  <Application>Microsoft Office PowerPoint</Application>
  <PresentationFormat>Širokoúhlá obrazovka</PresentationFormat>
  <Paragraphs>1174</Paragraphs>
  <Slides>64</Slides>
  <Notes>64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64</vt:i4>
      </vt:variant>
    </vt:vector>
  </HeadingPairs>
  <TitlesOfParts>
    <vt:vector size="70" baseType="lpstr">
      <vt:lpstr>Arial</vt:lpstr>
      <vt:lpstr>Calibri</vt:lpstr>
      <vt:lpstr>Calibri Light</vt:lpstr>
      <vt:lpstr>Cambria Math</vt:lpstr>
      <vt:lpstr>Montserrat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Lukáš Staněk</dc:creator>
  <cp:lastModifiedBy>Lukáš Staněk</cp:lastModifiedBy>
  <cp:revision>1856</cp:revision>
  <cp:lastPrinted>2022-07-08T15:05:28Z</cp:lastPrinted>
  <dcterms:created xsi:type="dcterms:W3CDTF">2020-03-31T10:02:16Z</dcterms:created>
  <dcterms:modified xsi:type="dcterms:W3CDTF">2022-07-08T15:08:26Z</dcterms:modified>
</cp:coreProperties>
</file>